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6" r:id="rId2"/>
    <p:sldMasterId id="2147483699" r:id="rId3"/>
  </p:sldMasterIdLst>
  <p:notesMasterIdLst>
    <p:notesMasterId r:id="rId77"/>
  </p:notesMasterIdLst>
  <p:sldIdLst>
    <p:sldId id="841" r:id="rId4"/>
    <p:sldId id="843" r:id="rId5"/>
    <p:sldId id="844" r:id="rId6"/>
    <p:sldId id="845" r:id="rId7"/>
    <p:sldId id="834" r:id="rId8"/>
    <p:sldId id="838" r:id="rId9"/>
    <p:sldId id="835" r:id="rId10"/>
    <p:sldId id="836" r:id="rId11"/>
    <p:sldId id="837" r:id="rId12"/>
    <p:sldId id="839" r:id="rId13"/>
    <p:sldId id="840" r:id="rId14"/>
    <p:sldId id="707" r:id="rId15"/>
    <p:sldId id="709" r:id="rId16"/>
    <p:sldId id="791" r:id="rId17"/>
    <p:sldId id="790" r:id="rId18"/>
    <p:sldId id="794" r:id="rId19"/>
    <p:sldId id="793" r:id="rId20"/>
    <p:sldId id="795" r:id="rId21"/>
    <p:sldId id="711" r:id="rId22"/>
    <p:sldId id="712" r:id="rId23"/>
    <p:sldId id="714" r:id="rId24"/>
    <p:sldId id="715" r:id="rId25"/>
    <p:sldId id="716" r:id="rId26"/>
    <p:sldId id="717" r:id="rId27"/>
    <p:sldId id="718" r:id="rId28"/>
    <p:sldId id="719" r:id="rId29"/>
    <p:sldId id="720" r:id="rId30"/>
    <p:sldId id="796" r:id="rId31"/>
    <p:sldId id="798" r:id="rId32"/>
    <p:sldId id="799" r:id="rId33"/>
    <p:sldId id="800" r:id="rId34"/>
    <p:sldId id="801" r:id="rId35"/>
    <p:sldId id="802" r:id="rId36"/>
    <p:sldId id="760" r:id="rId37"/>
    <p:sldId id="761" r:id="rId38"/>
    <p:sldId id="832" r:id="rId39"/>
    <p:sldId id="831" r:id="rId40"/>
    <p:sldId id="762" r:id="rId41"/>
    <p:sldId id="819" r:id="rId42"/>
    <p:sldId id="820" r:id="rId43"/>
    <p:sldId id="763" r:id="rId44"/>
    <p:sldId id="765" r:id="rId45"/>
    <p:sldId id="766" r:id="rId46"/>
    <p:sldId id="767" r:id="rId47"/>
    <p:sldId id="768" r:id="rId48"/>
    <p:sldId id="769" r:id="rId49"/>
    <p:sldId id="821" r:id="rId50"/>
    <p:sldId id="770" r:id="rId51"/>
    <p:sldId id="771" r:id="rId52"/>
    <p:sldId id="772" r:id="rId53"/>
    <p:sldId id="803" r:id="rId54"/>
    <p:sldId id="774" r:id="rId55"/>
    <p:sldId id="804" r:id="rId56"/>
    <p:sldId id="805" r:id="rId57"/>
    <p:sldId id="806" r:id="rId58"/>
    <p:sldId id="807" r:id="rId59"/>
    <p:sldId id="815" r:id="rId60"/>
    <p:sldId id="816" r:id="rId61"/>
    <p:sldId id="813" r:id="rId62"/>
    <p:sldId id="814" r:id="rId63"/>
    <p:sldId id="817" r:id="rId64"/>
    <p:sldId id="822" r:id="rId65"/>
    <p:sldId id="818" r:id="rId66"/>
    <p:sldId id="809" r:id="rId67"/>
    <p:sldId id="810" r:id="rId68"/>
    <p:sldId id="811" r:id="rId69"/>
    <p:sldId id="812" r:id="rId70"/>
    <p:sldId id="827" r:id="rId71"/>
    <p:sldId id="828" r:id="rId72"/>
    <p:sldId id="829" r:id="rId73"/>
    <p:sldId id="830" r:id="rId74"/>
    <p:sldId id="833" r:id="rId75"/>
    <p:sldId id="788"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napToObjects="1">
      <p:cViewPr>
        <p:scale>
          <a:sx n="300" d="100"/>
          <a:sy n="300" d="100"/>
        </p:scale>
        <p:origin x="5152" y="44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0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wmf"/><Relationship Id="rId2" Type="http://schemas.openxmlformats.org/officeDocument/2006/relationships/image" Target="../media/image7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8.wmf"/><Relationship Id="rId2" Type="http://schemas.openxmlformats.org/officeDocument/2006/relationships/image" Target="../media/image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1AE342-9124-444F-9F1E-10C52DDE4E45}" type="datetimeFigureOut">
              <a:rPr lang="en-US" smtClean="0"/>
              <a:pPr/>
              <a:t>1/13/17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5B7BB7-F0E6-084C-B9CA-A2431C071165}" type="slidenum">
              <a:rPr lang="en-US" smtClean="0"/>
              <a:pPr/>
              <a:t>‹#›</a:t>
            </a:fld>
            <a:endParaRPr lang="en-US"/>
          </a:p>
        </p:txBody>
      </p:sp>
    </p:spTree>
    <p:extLst>
      <p:ext uri="{BB962C8B-B14F-4D97-AF65-F5344CB8AC3E}">
        <p14:creationId xmlns:p14="http://schemas.microsoft.com/office/powerpoint/2010/main" val="3007917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t>Things we can’t understand without thinking in frequency</a:t>
            </a:r>
          </a:p>
        </p:txBody>
      </p:sp>
      <p:sp>
        <p:nvSpPr>
          <p:cNvPr id="4" name="Slide Number Placeholder 3"/>
          <p:cNvSpPr>
            <a:spLocks noGrp="1"/>
          </p:cNvSpPr>
          <p:nvPr>
            <p:ph type="sldNum" sz="quarter" idx="5"/>
          </p:nvPr>
        </p:nvSpPr>
        <p:spPr/>
        <p:txBody>
          <a:bodyPr/>
          <a:lstStyle/>
          <a:p>
            <a:pPr>
              <a:defRPr/>
            </a:pPr>
            <a:fld id="{9CF6CC4A-0838-4EA1-A867-D9C8D18B55B0}" type="slidenum">
              <a:rPr lang="en-US" smtClean="0">
                <a:solidFill>
                  <a:prstClr val="black"/>
                </a:solidFill>
              </a:rPr>
              <a:pPr>
                <a:defRPr/>
              </a:pPr>
              <a:t>12</a:t>
            </a:fld>
            <a:endParaRPr lang="en-US">
              <a:solidFill>
                <a:prstClr val="black"/>
              </a:solidFill>
            </a:endParaRPr>
          </a:p>
        </p:txBody>
      </p:sp>
    </p:spTree>
    <p:extLst>
      <p:ext uri="{BB962C8B-B14F-4D97-AF65-F5344CB8AC3E}">
        <p14:creationId xmlns:p14="http://schemas.microsoft.com/office/powerpoint/2010/main" val="980220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rPr>
              <a:t>Things we can</a:t>
            </a:r>
            <a:r>
              <a:rPr lang="ja-JP" altLang="en-US">
                <a:latin typeface="Calibri" charset="0"/>
              </a:rPr>
              <a:t>’</a:t>
            </a:r>
            <a:r>
              <a:rPr lang="en-US" altLang="ja-JP">
                <a:latin typeface="Calibri" charset="0"/>
              </a:rPr>
              <a:t>t understand without thinking in frequency</a:t>
            </a:r>
            <a:endParaRPr lang="en-US">
              <a:latin typeface="Calibri" charset="0"/>
            </a:endParaRPr>
          </a:p>
        </p:txBody>
      </p:sp>
      <p:sp>
        <p:nvSpPr>
          <p:cNvPr id="686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7D8EC95-248F-8E4A-80AB-B94EF9AF55E4}" type="slidenum">
              <a:rPr lang="en-US" sz="1200">
                <a:latin typeface="Calibri" charset="0"/>
                <a:cs typeface="Arial" charset="0"/>
              </a:rPr>
              <a:pPr eaLnBrk="1" hangingPunct="1"/>
              <a:t>48</a:t>
            </a:fld>
            <a:endParaRPr lang="en-US" sz="1200">
              <a:latin typeface="Calibri"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BB8C194-758D-AB47-ACA6-8437044DD752}" type="slidenum">
              <a:rPr lang="en-US" sz="1200">
                <a:latin typeface="Calibri" charset="0"/>
                <a:cs typeface="Arial" charset="0"/>
              </a:rPr>
              <a:pPr eaLnBrk="1" hangingPunct="1"/>
              <a:t>59</a:t>
            </a:fld>
            <a:endParaRPr lang="en-US" sz="1200">
              <a:latin typeface="Calibri" charset="0"/>
              <a:cs typeface="Arial" charset="0"/>
            </a:endParaRPr>
          </a:p>
        </p:txBody>
      </p:sp>
      <p:sp>
        <p:nvSpPr>
          <p:cNvPr id="7475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475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34C865-FE08-B245-8DF7-83419A73B903}" type="slidenum">
              <a:rPr lang="en-US" sz="1200">
                <a:latin typeface="Calibri" charset="0"/>
                <a:cs typeface="Arial" charset="0"/>
              </a:rPr>
              <a:pPr eaLnBrk="1" hangingPunct="1"/>
              <a:t>60</a:t>
            </a:fld>
            <a:endParaRPr lang="en-US" sz="1200">
              <a:latin typeface="Calibri" charset="0"/>
              <a:cs typeface="Arial" charset="0"/>
            </a:endParaRPr>
          </a:p>
        </p:txBody>
      </p:sp>
      <p:sp>
        <p:nvSpPr>
          <p:cNvPr id="7680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6803"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ru-RU">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D789A12-552B-4C49-B2F6-B94E5B8A03C6}" type="slidenum">
              <a:rPr lang="en-US" sz="1200">
                <a:latin typeface="Calibri" charset="0"/>
                <a:cs typeface="Arial" charset="0"/>
              </a:rPr>
              <a:pPr eaLnBrk="1" hangingPunct="1"/>
              <a:t>61</a:t>
            </a:fld>
            <a:endParaRPr lang="en-US" sz="1200">
              <a:latin typeface="Calibri" charset="0"/>
              <a:cs typeface="Arial" charset="0"/>
            </a:endParaRPr>
          </a:p>
        </p:txBody>
      </p:sp>
      <p:sp>
        <p:nvSpPr>
          <p:cNvPr id="84994"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499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pPr/>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pPr/>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pPr/>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normAutofit/>
          </a:bodyPr>
          <a:lstStyle>
            <a:lvl1pPr algn="ctr">
              <a:defRPr sz="4000"/>
            </a:lvl1pPr>
          </a:lstStyle>
          <a:p>
            <a:r>
              <a:rPr lang="en-US" smtClean="0"/>
              <a:t>Click to edit Master title style</a:t>
            </a:r>
            <a:endParaRPr lang="en-US"/>
          </a:p>
        </p:txBody>
      </p:sp>
      <p:sp>
        <p:nvSpPr>
          <p:cNvPr id="3" name="Subtitle 2"/>
          <p:cNvSpPr>
            <a:spLocks noGrp="1"/>
          </p:cNvSpPr>
          <p:nvPr>
            <p:ph type="subTitle" idx="1"/>
          </p:nvPr>
        </p:nvSpPr>
        <p:spPr>
          <a:xfrm>
            <a:off x="1371600" y="335597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A48888B9-29AB-4CC7-8BDC-A69645FEAD86}"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B84BB3F6-9BEB-462E-88C8-9DA740818CDE}"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83467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lvl1pPr algn="l">
              <a:defRPr sz="40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990600"/>
            <a:ext cx="8229600" cy="5135563"/>
          </a:xfrm>
        </p:spPr>
        <p:txBody>
          <a:bodyPr>
            <a:normAutofit/>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E49A812-C868-49B9-ACD8-A23B2342EE67}"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C05FBD64-75B6-4164-AE5C-6E36A5D81E0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84226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72DDFA0-B170-4079-BB88-BE52F00DDB8C}"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7C466937-BA58-40CA-A1EB-34C8C475738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257089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255E8822-8560-44FB-B9B2-3724C7812727}"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94F23D7-49CE-4D89-87F3-EF9E69CAAC6E}"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6131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1B2CEAD1-8C0C-48F0-8F21-2976246F9C39}"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5831EB87-B642-4C04-9E84-47FAB23ADB0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116836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17687F41-3718-4262-B8BC-2A856839F74F}"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47555256-7B42-44B2-8A00-DB9B2BC82E0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258474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207397-75C5-4C16-B89B-42C3ECA7BB67}"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57BE87F8-74E3-48FE-9DE4-723D765CCEB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75739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295359AB-983F-4276-9A9D-8EE926F951D2}"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FF8D45F1-C5BE-4B5D-A8F5-B3D505ECB8BC}"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23681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pPr/>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F73EEBD-E899-45CC-9960-2769485FF4AE}"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4A61579-A09A-4467-8602-FE0E2503C0C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02798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0B657A0-797D-43F5-989A-4DB851DA8259}"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8278DC70-DE8F-4164-9EC0-920F89DF4E5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472302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B5A13EA-2391-4F97-B0F2-7A42DC104EBE}" type="datetimeFigureOut">
              <a:rPr lang="en-US">
                <a:solidFill>
                  <a:prstClr val="black">
                    <a:tint val="75000"/>
                  </a:prstClr>
                </a:solidFill>
                <a:latin typeface="Calibri"/>
              </a:rPr>
              <a:pPr>
                <a:def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2BB3A64F-36DB-4D61-A5E1-E497D3A2AF2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628874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solidFill>
                <a:prstClr val="black">
                  <a:tint val="75000"/>
                </a:prstClr>
              </a:solidFill>
              <a:latin typeface="Calibri"/>
            </a:endParaRPr>
          </a:p>
        </p:txBody>
      </p:sp>
      <p:sp>
        <p:nvSpPr>
          <p:cNvPr id="6" name="Rectangle 5"/>
          <p:cNvSpPr>
            <a:spLocks noGrp="1" noChangeArrowheads="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Rectangle 6"/>
          <p:cNvSpPr>
            <a:spLocks noGrp="1" noChangeArrowheads="1"/>
          </p:cNvSpPr>
          <p:nvPr>
            <p:ph type="sldNum" sz="quarter" idx="12"/>
          </p:nvPr>
        </p:nvSpPr>
        <p:spPr/>
        <p:txBody>
          <a:bodyPr/>
          <a:lstStyle>
            <a:lvl1pPr>
              <a:defRPr/>
            </a:lvl1pPr>
          </a:lstStyle>
          <a:p>
            <a:pPr>
              <a:defRPr/>
            </a:pPr>
            <a:fld id="{E0469B44-1AC8-41C4-A103-515B4A29B5FE}"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617219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478639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709709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8632853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58207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104427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39996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845816-33BA-064E-B850-B8B55DCBDDC4}" type="datetimeFigureOut">
              <a:rPr lang="en-US" smtClean="0"/>
              <a:pPr/>
              <a:t>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203395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57909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457612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991559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7906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845816-33BA-064E-B850-B8B55DCBDDC4}" type="datetimeFigureOut">
              <a:rPr lang="en-US" smtClean="0"/>
              <a:pPr/>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1845816-33BA-064E-B850-B8B55DCBDDC4}" type="datetimeFigureOut">
              <a:rPr lang="en-US" smtClean="0"/>
              <a:pPr/>
              <a:t>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845816-33BA-064E-B850-B8B55DCBDDC4}" type="datetimeFigureOut">
              <a:rPr lang="en-US" smtClean="0"/>
              <a:pPr/>
              <a:t>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845816-33BA-064E-B850-B8B55DCBDDC4}" type="datetimeFigureOut">
              <a:rPr lang="en-US" smtClean="0"/>
              <a:pPr/>
              <a:t>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845816-33BA-064E-B850-B8B55DCBDDC4}" type="datetimeFigureOut">
              <a:rPr lang="en-US" smtClean="0"/>
              <a:pPr/>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845816-33BA-064E-B850-B8B55DCBDDC4}" type="datetimeFigureOut">
              <a:rPr lang="en-US" smtClean="0"/>
              <a:pPr/>
              <a:t>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C8EF975-A003-8942-9960-A3988C1E142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45816-33BA-064E-B850-B8B55DCBDDC4}" type="datetimeFigureOut">
              <a:rPr lang="en-US" smtClean="0"/>
              <a:pPr/>
              <a:t>1/13/17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EF975-A003-8942-9960-A3988C1E142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0000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8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Text Placeholder 2"/>
          <p:cNvSpPr>
            <a:spLocks noGrp="1"/>
          </p:cNvSpPr>
          <p:nvPr>
            <p:ph type="body" idx="1"/>
          </p:nvPr>
        </p:nvSpPr>
        <p:spPr bwMode="auto">
          <a:xfrm>
            <a:off x="457200" y="10668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defTabSz="914400">
              <a:defRPr/>
            </a:pPr>
            <a:fld id="{6F4C2750-E6A1-4719-9111-447DE43F8FFF}" type="datetimeFigureOut">
              <a:rPr lang="en-US">
                <a:solidFill>
                  <a:prstClr val="black">
                    <a:tint val="75000"/>
                  </a:prstClr>
                </a:solidFill>
                <a:latin typeface="Calibri"/>
              </a:rPr>
              <a:pPr defTabSz="914400">
                <a:defRPr/>
              </a:pPr>
              <a:t>1/13/17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defTabSz="914400">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defTabSz="914400">
              <a:defRPr/>
            </a:pPr>
            <a:fld id="{9F20D53A-645C-4995-AA1D-045CE4060D82}" type="slidenum">
              <a:rPr lang="en-US">
                <a:solidFill>
                  <a:prstClr val="black">
                    <a:tint val="75000"/>
                  </a:prstClr>
                </a:solidFill>
                <a:latin typeface="Calibri"/>
              </a:rPr>
              <a:pPr defTabSz="914400">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56404976"/>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algn="l" rtl="0" eaLnBrk="0" fontAlgn="base" hangingPunct="0">
        <a:spcBef>
          <a:spcPct val="0"/>
        </a:spcBef>
        <a:spcAft>
          <a:spcPct val="0"/>
        </a:spcAft>
        <a:defRPr sz="36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45816-33BA-064E-B850-B8B55DCBDDC4}" type="datetimeFigureOut">
              <a:rPr lang="en-US" smtClean="0">
                <a:solidFill>
                  <a:prstClr val="black">
                    <a:tint val="75000"/>
                  </a:prstClr>
                </a:solidFill>
                <a:latin typeface="Calibri"/>
              </a:rPr>
              <a:pPr/>
              <a:t>1/13/17</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EF975-A003-8942-9960-A3988C1E142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1398909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457200" rtl="0" eaLnBrk="1" latinLnBrk="0" hangingPunct="1">
        <a:spcBef>
          <a:spcPct val="0"/>
        </a:spcBef>
        <a:buNone/>
        <a:defRPr sz="4400" kern="1200">
          <a:solidFill>
            <a:srgbClr val="0000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F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8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13.xml"/><Relationship Id="rId2" Type="http://schemas.openxmlformats.org/officeDocument/2006/relationships/hyperlink" Target="http://www.flickr.com/photos/igorms/136916757/"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jpg"/><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gif"/><Relationship Id="rId1" Type="http://schemas.openxmlformats.org/officeDocument/2006/relationships/slideLayout" Target="../slideLayouts/slideLayout13.xml"/><Relationship Id="rId2" Type="http://schemas.openxmlformats.org/officeDocument/2006/relationships/image" Target="../media/image35.jp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4" Type="http://schemas.openxmlformats.org/officeDocument/2006/relationships/image" Target="../media/image41.jpeg"/><Relationship Id="rId5" Type="http://schemas.openxmlformats.org/officeDocument/2006/relationships/image" Target="../media/image42.jpeg"/><Relationship Id="rId1" Type="http://schemas.openxmlformats.org/officeDocument/2006/relationships/slideLayout" Target="../slideLayouts/slideLayout13.xml"/><Relationship Id="rId2"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tags" Target="../tags/tag1.xml"/><Relationship Id="rId2"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3.emf"/><Relationship Id="rId1" Type="http://schemas.openxmlformats.org/officeDocument/2006/relationships/vmlDrawing" Target="../drawings/vmlDrawing1.vml"/><Relationship Id="rId2"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44.png"/><Relationship Id="rId1" Type="http://schemas.openxmlformats.org/officeDocument/2006/relationships/slideLayout" Target="../slideLayouts/slideLayout13.xml"/><Relationship Id="rId2"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57.emf"/><Relationship Id="rId5" Type="http://schemas.openxmlformats.org/officeDocument/2006/relationships/image" Target="../media/image44.pn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oleObject3.bin"/><Relationship Id="rId5" Type="http://schemas.openxmlformats.org/officeDocument/2006/relationships/image" Target="../media/image57.emf"/><Relationship Id="rId6" Type="http://schemas.openxmlformats.org/officeDocument/2006/relationships/image" Target="../media/image44.png"/><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oleObject4.bin"/><Relationship Id="rId5" Type="http://schemas.openxmlformats.org/officeDocument/2006/relationships/image" Target="../media/image57.emf"/><Relationship Id="rId6" Type="http://schemas.openxmlformats.org/officeDocument/2006/relationships/image" Target="../media/image44.png"/><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oleObject" Target="../embeddings/oleObject5.bin"/><Relationship Id="rId5" Type="http://schemas.openxmlformats.org/officeDocument/2006/relationships/image" Target="../media/image57.emf"/><Relationship Id="rId6" Type="http://schemas.openxmlformats.org/officeDocument/2006/relationships/image" Target="../media/image44.png"/><Relationship Id="rId7" Type="http://schemas.openxmlformats.org/officeDocument/2006/relationships/image" Target="../media/image59.png"/><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8.png"/><Relationship Id="rId3"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62.jpeg"/><Relationship Id="rId4" Type="http://schemas.openxmlformats.org/officeDocument/2006/relationships/image" Target="../media/image63.png"/><Relationship Id="rId1" Type="http://schemas.openxmlformats.org/officeDocument/2006/relationships/slideLayout" Target="../slideLayouts/slideLayout13.xml"/><Relationship Id="rId2" Type="http://schemas.openxmlformats.org/officeDocument/2006/relationships/image" Target="../media/image61.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5.png"/><Relationship Id="rId3"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1" Type="http://schemas.openxmlformats.org/officeDocument/2006/relationships/slideLayout" Target="../slideLayouts/slideLayout13.xml"/><Relationship Id="rId2"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1" Type="http://schemas.openxmlformats.org/officeDocument/2006/relationships/slideLayout" Target="../slideLayouts/slideLayout13.xml"/><Relationship Id="rId2"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png"/><Relationship Id="rId8" Type="http://schemas.openxmlformats.org/officeDocument/2006/relationships/image" Target="../media/image15.jpe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4.png"/><Relationship Id="rId3"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76.wmf"/><Relationship Id="rId5" Type="http://schemas.openxmlformats.org/officeDocument/2006/relationships/oleObject" Target="../embeddings/oleObject7.bin"/><Relationship Id="rId6" Type="http://schemas.openxmlformats.org/officeDocument/2006/relationships/image" Target="../media/image77.wmf"/><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78.wmf"/><Relationship Id="rId5" Type="http://schemas.openxmlformats.org/officeDocument/2006/relationships/oleObject" Target="../embeddings/oleObject9.bin"/><Relationship Id="rId6" Type="http://schemas.openxmlformats.org/officeDocument/2006/relationships/image" Target="../media/image79.wmf"/><Relationship Id="rId1" Type="http://schemas.openxmlformats.org/officeDocument/2006/relationships/vmlDrawing" Target="../drawings/vmlDrawing7.vml"/><Relationship Id="rId2"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1.png"/><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2.png"/><Relationship Id="rId1" Type="http://schemas.openxmlformats.org/officeDocument/2006/relationships/slideLayout" Target="../slideLayouts/slideLayout13.xml"/><Relationship Id="rId2"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5.png"/><Relationship Id="rId3" Type="http://schemas.openxmlformats.org/officeDocument/2006/relationships/image" Target="../media/image86.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93.jpeg"/><Relationship Id="rId1" Type="http://schemas.openxmlformats.org/officeDocument/2006/relationships/slideLayout" Target="../slideLayouts/slideLayout17.xml"/><Relationship Id="rId2"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93.jpeg"/><Relationship Id="rId1" Type="http://schemas.openxmlformats.org/officeDocument/2006/relationships/slideLayout" Target="../slideLayouts/slideLayout17.xml"/><Relationship Id="rId2" Type="http://schemas.openxmlformats.org/officeDocument/2006/relationships/image" Target="../media/image9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4.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9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www.youtube.com/watch?v=jrURKUg4I-I"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8.jpeg"/></Relationships>
</file>

<file path=ppt/slides/_rels/slide61.xml.rels><?xml version="1.0" encoding="UTF-8" standalone="yes"?>
<Relationships xmlns="http://schemas.openxmlformats.org/package/2006/relationships"><Relationship Id="rId3" Type="http://schemas.openxmlformats.org/officeDocument/2006/relationships/image" Target="../media/image97.jpeg"/><Relationship Id="rId4" Type="http://schemas.openxmlformats.org/officeDocument/2006/relationships/image" Target="../media/image98.jpe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jpeg"/><Relationship Id="rId1" Type="http://schemas.openxmlformats.org/officeDocument/2006/relationships/slideLayout" Target="../slideLayouts/slideLayout17.xml"/><Relationship Id="rId2" Type="http://schemas.openxmlformats.org/officeDocument/2006/relationships/image" Target="../media/image99.jpeg"/></Relationships>
</file>

<file path=ppt/slides/_rels/slide65.xml.rels><?xml version="1.0" encoding="UTF-8" standalone="yes"?>
<Relationships xmlns="http://schemas.openxmlformats.org/package/2006/relationships"><Relationship Id="rId3" Type="http://schemas.openxmlformats.org/officeDocument/2006/relationships/image" Target="../media/image100.jpeg"/><Relationship Id="rId4" Type="http://schemas.openxmlformats.org/officeDocument/2006/relationships/image" Target="../media/image101.jpeg"/><Relationship Id="rId1" Type="http://schemas.openxmlformats.org/officeDocument/2006/relationships/slideLayout" Target="../slideLayouts/slideLayout17.xml"/><Relationship Id="rId2" Type="http://schemas.openxmlformats.org/officeDocument/2006/relationships/image" Target="../media/image99.jpeg"/></Relationships>
</file>

<file path=ppt/slides/_rels/slide66.xml.rels><?xml version="1.0" encoding="UTF-8" standalone="yes"?>
<Relationships xmlns="http://schemas.openxmlformats.org/package/2006/relationships"><Relationship Id="rId3" Type="http://schemas.openxmlformats.org/officeDocument/2006/relationships/image" Target="../media/image92.jpeg"/><Relationship Id="rId4" Type="http://schemas.openxmlformats.org/officeDocument/2006/relationships/image" Target="../media/image93.jpeg"/><Relationship Id="rId1" Type="http://schemas.openxmlformats.org/officeDocument/2006/relationships/slideLayout" Target="../slideLayouts/slideLayout17.xml"/><Relationship Id="rId2" Type="http://schemas.openxmlformats.org/officeDocument/2006/relationships/image" Target="../media/image91.jpeg"/></Relationships>
</file>

<file path=ppt/slides/_rels/slide67.xml.rels><?xml version="1.0" encoding="UTF-8" standalone="yes"?>
<Relationships xmlns="http://schemas.openxmlformats.org/package/2006/relationships"><Relationship Id="rId11" Type="http://schemas.openxmlformats.org/officeDocument/2006/relationships/image" Target="../media/image111.png"/><Relationship Id="rId12" Type="http://schemas.openxmlformats.org/officeDocument/2006/relationships/image" Target="../media/image112.png"/><Relationship Id="rId1" Type="http://schemas.openxmlformats.org/officeDocument/2006/relationships/slideLayout" Target="../slideLayouts/slideLayout17.xml"/><Relationship Id="rId2" Type="http://schemas.openxmlformats.org/officeDocument/2006/relationships/image" Target="../media/image102.png"/><Relationship Id="rId3" Type="http://schemas.openxmlformats.org/officeDocument/2006/relationships/image" Target="../media/image103.jpe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jpeg"/><Relationship Id="rId9" Type="http://schemas.openxmlformats.org/officeDocument/2006/relationships/image" Target="../media/image109.jpeg"/><Relationship Id="rId10" Type="http://schemas.openxmlformats.org/officeDocument/2006/relationships/image" Target="../media/image110.jpeg"/></Relationships>
</file>

<file path=ppt/slides/_rels/slide68.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13.xml"/><Relationship Id="rId2" Type="http://schemas.openxmlformats.org/officeDocument/2006/relationships/hyperlink" Target="http://www.flickr.com/photos/igorms/136916757/"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 Id="rId3" Type="http://schemas.openxmlformats.org/officeDocument/2006/relationships/image" Target="../media/image113.jpeg"/></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gif"/><Relationship Id="rId1" Type="http://schemas.openxmlformats.org/officeDocument/2006/relationships/slideLayout" Target="../slideLayouts/slideLayout13.xml"/><Relationship Id="rId2" Type="http://schemas.openxmlformats.org/officeDocument/2006/relationships/image" Target="../media/image35.jpg"/></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16.png"/><Relationship Id="rId5" Type="http://schemas.openxmlformats.org/officeDocument/2006/relationships/image" Target="../media/image98.jpeg"/><Relationship Id="rId1" Type="http://schemas.openxmlformats.org/officeDocument/2006/relationships/slideLayout" Target="../slideLayouts/slideLayout13.xml"/><Relationship Id="rId2"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1" Type="http://schemas.openxmlformats.org/officeDocument/2006/relationships/slideLayout" Target="../slideLayouts/slideLayout2.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738211"/>
            <a:ext cx="9144000" cy="2990451"/>
          </a:xfrm>
        </p:spPr>
        <p:txBody>
          <a:bodyPr>
            <a:noAutofit/>
          </a:bodyPr>
          <a:lstStyle/>
          <a:p>
            <a:r>
              <a:rPr lang="en-US" sz="4800" dirty="0" smtClean="0">
                <a:solidFill>
                  <a:schemeClr val="tx1"/>
                </a:solidFill>
              </a:rPr>
              <a:t>Frequency space</a:t>
            </a:r>
            <a:br>
              <a:rPr lang="en-US" sz="4800" dirty="0" smtClean="0">
                <a:solidFill>
                  <a:schemeClr val="tx1"/>
                </a:solidFill>
              </a:rPr>
            </a:br>
            <a:r>
              <a:rPr lang="en-US" sz="4800" dirty="0" smtClean="0">
                <a:solidFill>
                  <a:schemeClr val="tx1"/>
                </a:solidFill>
              </a:rPr>
              <a:t/>
            </a:r>
            <a:br>
              <a:rPr lang="en-US" sz="4800" dirty="0" smtClean="0">
                <a:solidFill>
                  <a:schemeClr val="tx1"/>
                </a:solidFill>
              </a:rPr>
            </a:br>
            <a:r>
              <a:rPr lang="en-US" sz="3200" dirty="0" smtClean="0"/>
              <a:t>CS </a:t>
            </a:r>
            <a:r>
              <a:rPr lang="en-US" sz="3200" dirty="0"/>
              <a:t>B</a:t>
            </a:r>
            <a:r>
              <a:rPr lang="en-US" sz="3200" dirty="0" smtClean="0"/>
              <a:t>657</a:t>
            </a:r>
            <a:br>
              <a:rPr lang="en-US" sz="3200" dirty="0" smtClean="0"/>
            </a:br>
            <a:r>
              <a:rPr lang="en-US" sz="3200" dirty="0" smtClean="0"/>
              <a:t>Spring </a:t>
            </a:r>
            <a:r>
              <a:rPr lang="en-US" sz="3200" dirty="0" smtClean="0"/>
              <a:t>2017</a:t>
            </a:r>
            <a:endParaRPr lang="en-US" sz="3200" dirty="0"/>
          </a:p>
        </p:txBody>
      </p:sp>
    </p:spTree>
    <p:extLst>
      <p:ext uri="{BB962C8B-B14F-4D97-AF65-F5344CB8AC3E}">
        <p14:creationId xmlns:p14="http://schemas.microsoft.com/office/powerpoint/2010/main" val="88904791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eaLnBrk="1" hangingPunct="1"/>
            <a:r>
              <a:rPr lang="en-US" smtClean="0">
                <a:ea typeface="ＭＳ Ｐゴシック" pitchFamily="-83" charset="-128"/>
                <a:cs typeface="ＭＳ Ｐゴシック" pitchFamily="-83" charset="-128"/>
              </a:rPr>
              <a:t>Fast Gaussian filtering</a:t>
            </a:r>
          </a:p>
        </p:txBody>
      </p:sp>
      <p:sp>
        <p:nvSpPr>
          <p:cNvPr id="63491" name="Content Placeholder 2"/>
          <p:cNvSpPr>
            <a:spLocks noGrp="1"/>
          </p:cNvSpPr>
          <p:nvPr>
            <p:ph idx="1"/>
          </p:nvPr>
        </p:nvSpPr>
        <p:spPr/>
        <p:txBody>
          <a:bodyPr/>
          <a:lstStyle/>
          <a:p>
            <a:pPr eaLnBrk="1" hangingPunct="1"/>
            <a:r>
              <a:rPr lang="en-US" smtClean="0">
                <a:ea typeface="ＭＳ Ｐゴシック" pitchFamily="-83" charset="-128"/>
                <a:cs typeface="ＭＳ Ｐゴシック" pitchFamily="-83" charset="-128"/>
              </a:rPr>
              <a:t>Repeated box mean filtering of an image approximates a Gaussian filter</a:t>
            </a:r>
          </a:p>
          <a:p>
            <a:pPr lvl="1" eaLnBrk="1" hangingPunct="1"/>
            <a:r>
              <a:rPr lang="en-US" smtClean="0"/>
              <a:t>Consequence of the central limit theorem</a:t>
            </a:r>
          </a:p>
          <a:p>
            <a:pPr lvl="1" eaLnBrk="1" hangingPunct="1"/>
            <a:endParaRPr lang="en-US" smtClean="0"/>
          </a:p>
        </p:txBody>
      </p:sp>
      <p:pic>
        <p:nvPicPr>
          <p:cNvPr id="63492" name="Picture 3"/>
          <p:cNvPicPr>
            <a:picLocks noChangeAspect="1"/>
          </p:cNvPicPr>
          <p:nvPr/>
        </p:nvPicPr>
        <p:blipFill>
          <a:blip r:embed="rId2"/>
          <a:srcRect/>
          <a:stretch>
            <a:fillRect/>
          </a:stretch>
        </p:blipFill>
        <p:spPr bwMode="auto">
          <a:xfrm>
            <a:off x="685800" y="3543300"/>
            <a:ext cx="7416800" cy="2933700"/>
          </a:xfrm>
          <a:prstGeom prst="rect">
            <a:avLst/>
          </a:prstGeom>
          <a:noFill/>
          <a:ln w="9525">
            <a:noFill/>
            <a:miter lim="800000"/>
            <a:headEnd/>
            <a:tailEnd/>
          </a:ln>
        </p:spPr>
      </p:pic>
    </p:spTree>
    <p:extLst>
      <p:ext uri="{BB962C8B-B14F-4D97-AF65-F5344CB8AC3E}">
        <p14:creationId xmlns:p14="http://schemas.microsoft.com/office/powerpoint/2010/main" val="6408891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r>
              <a:rPr lang="en-US" smtClean="0">
                <a:ea typeface="ＭＳ Ｐゴシック" pitchFamily="-83" charset="-128"/>
                <a:cs typeface="ＭＳ Ｐゴシック" pitchFamily="-83" charset="-128"/>
              </a:rPr>
              <a:t>Good approximation to Gaussian</a:t>
            </a:r>
          </a:p>
        </p:txBody>
      </p:sp>
      <p:sp>
        <p:nvSpPr>
          <p:cNvPr id="64515" name="Content Placeholder 2"/>
          <p:cNvSpPr>
            <a:spLocks noGrp="1"/>
          </p:cNvSpPr>
          <p:nvPr>
            <p:ph idx="1"/>
          </p:nvPr>
        </p:nvSpPr>
        <p:spPr/>
        <p:txBody>
          <a:bodyPr/>
          <a:lstStyle/>
          <a:p>
            <a:pPr eaLnBrk="1" hangingPunct="1"/>
            <a:r>
              <a:rPr lang="en-US" smtClean="0">
                <a:ea typeface="ＭＳ Ｐゴシック" pitchFamily="-83" charset="-128"/>
                <a:cs typeface="ＭＳ Ｐゴシック" pitchFamily="-83" charset="-128"/>
              </a:rPr>
              <a:t>Convolution of 4 box filters of different widths yields good approximation </a:t>
            </a:r>
            <a:r>
              <a:rPr lang="en-US" smtClean="0">
                <a:solidFill>
                  <a:srgbClr val="0000FF"/>
                </a:solidFill>
                <a:ea typeface="ＭＳ Ｐゴシック" pitchFamily="-83" charset="-128"/>
                <a:cs typeface="ＭＳ Ｐゴシック" pitchFamily="-83" charset="-128"/>
              </a:rPr>
              <a:t>[Wells86]</a:t>
            </a:r>
          </a:p>
          <a:p>
            <a:pPr lvl="1" eaLnBrk="1" hangingPunct="1"/>
            <a:r>
              <a:rPr lang="en-US" smtClean="0"/>
              <a:t>Takes O(n^2) time</a:t>
            </a:r>
          </a:p>
        </p:txBody>
      </p:sp>
    </p:spTree>
    <p:extLst>
      <p:ext uri="{BB962C8B-B14F-4D97-AF65-F5344CB8AC3E}">
        <p14:creationId xmlns:p14="http://schemas.microsoft.com/office/powerpoint/2010/main" val="28614237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450" y="533400"/>
            <a:ext cx="8229600" cy="5135563"/>
          </a:xfrm>
        </p:spPr>
        <p:txBody>
          <a:bodyPr/>
          <a:lstStyle/>
          <a:p>
            <a:pPr marL="0">
              <a:buFont typeface="Arial" charset="0"/>
              <a:buNone/>
              <a:defRPr/>
            </a:pPr>
            <a:r>
              <a:rPr lang="en-US" b="1" dirty="0" smtClean="0">
                <a:solidFill>
                  <a:schemeClr val="tx2">
                    <a:lumMod val="75000"/>
                  </a:schemeClr>
                </a:solidFill>
              </a:rPr>
              <a:t>Q: Why does the Gaussian give a nice smooth image, but the square filter give edgy artifacts?</a:t>
            </a:r>
            <a:endParaRPr lang="en-US" b="1" dirty="0">
              <a:solidFill>
                <a:schemeClr val="tx2">
                  <a:lumMod val="75000"/>
                </a:schemeClr>
              </a:solidFill>
            </a:endParaRPr>
          </a:p>
        </p:txBody>
      </p:sp>
      <p:pic>
        <p:nvPicPr>
          <p:cNvPr id="1229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Gaussian</a:t>
            </a:r>
          </a:p>
        </p:txBody>
      </p:sp>
      <p:sp>
        <p:nvSpPr>
          <p:cNvPr id="12296"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Box filter</a:t>
            </a:r>
          </a:p>
        </p:txBody>
      </p:sp>
      <p:pic>
        <p:nvPicPr>
          <p:cNvPr id="6146" name="Picture 2" descr="C:\Users\Hoiem\Documents\Classes\ComputationalPhotography\FA13\lectures\figs\stra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4825" y="-26276"/>
            <a:ext cx="1019175" cy="101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5353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rPr>
              <a:t>Q: Why does a lower resolution image look about the same as a higher-resolution image?</a:t>
            </a:r>
            <a:endParaRPr lang="en-US" b="1" dirty="0">
              <a:solidFill>
                <a:schemeClr val="tx2">
                  <a:lumMod val="75000"/>
                </a:schemeClr>
              </a:solidFill>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sp>
        <p:nvSpPr>
          <p:cNvPr id="14340" name="TextBox 18"/>
          <p:cNvSpPr txBox="1">
            <a:spLocks noChangeArrowheads="1"/>
          </p:cNvSpPr>
          <p:nvPr/>
        </p:nvSpPr>
        <p:spPr bwMode="auto">
          <a:xfrm>
            <a:off x="4422775" y="6550025"/>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sz="1400">
                <a:solidFill>
                  <a:prstClr val="black"/>
                </a:solidFill>
                <a:cs typeface="Arial" charset="0"/>
              </a:rPr>
              <a:t>Image: </a:t>
            </a:r>
            <a:r>
              <a:rPr lang="en-US" sz="1400">
                <a:solidFill>
                  <a:prstClr val="black"/>
                </a:solidFill>
                <a:cs typeface="Arial" charset="0"/>
                <a:hlinkClick r:id="rId2"/>
              </a:rPr>
              <a:t>http://www.flickr.com/photos/igorms/136916757/ </a:t>
            </a:r>
            <a:endParaRPr lang="en-US" sz="1400">
              <a:solidFill>
                <a:prstClr val="black"/>
              </a:solidFill>
              <a:cs typeface="Arial" charset="0"/>
            </a:endParaRPr>
          </a:p>
        </p:txBody>
      </p:sp>
      <p:pic>
        <p:nvPicPr>
          <p:cNvPr id="14341"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7126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4184650" y="5222875"/>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10" name="Picture 9"/>
          <p:cNvPicPr>
            <a:picLocks noChangeAspect="1"/>
          </p:cNvPicPr>
          <p:nvPr/>
        </p:nvPicPr>
        <p:blipFill>
          <a:blip r:embed="rId2"/>
          <a:stretch>
            <a:fillRect/>
          </a:stretch>
        </p:blipFill>
        <p:spPr>
          <a:xfrm>
            <a:off x="0" y="1603375"/>
            <a:ext cx="4876800" cy="3175395"/>
          </a:xfrm>
          <a:prstGeom prst="rect">
            <a:avLst/>
          </a:prstGeom>
        </p:spPr>
      </p:pic>
      <p:pic>
        <p:nvPicPr>
          <p:cNvPr id="11" name="Picture 10"/>
          <p:cNvPicPr>
            <a:picLocks noChangeAspect="1"/>
          </p:cNvPicPr>
          <p:nvPr/>
        </p:nvPicPr>
        <p:blipFill>
          <a:blip r:embed="rId3"/>
          <a:stretch>
            <a:fillRect/>
          </a:stretch>
        </p:blipFill>
        <p:spPr>
          <a:xfrm>
            <a:off x="5156200" y="3651250"/>
            <a:ext cx="3987800" cy="2596547"/>
          </a:xfrm>
          <a:prstGeom prst="rect">
            <a:avLst/>
          </a:prstGeom>
        </p:spPr>
      </p:pic>
      <p:sp>
        <p:nvSpPr>
          <p:cNvPr id="12"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But not always exactly the same?</a:t>
            </a:r>
            <a:endParaRPr lang="en-US" b="1" dirty="0">
              <a:solidFill>
                <a:schemeClr val="tx2">
                  <a:lumMod val="75000"/>
                </a:schemeClr>
              </a:solidFill>
            </a:endParaRPr>
          </a:p>
        </p:txBody>
      </p:sp>
      <p:sp>
        <p:nvSpPr>
          <p:cNvPr id="13" name="Rectangle 12"/>
          <p:cNvSpPr/>
          <p:nvPr/>
        </p:nvSpPr>
        <p:spPr>
          <a:xfrm>
            <a:off x="5995029" y="6478627"/>
            <a:ext cx="3042908" cy="369332"/>
          </a:xfrm>
          <a:prstGeom prst="rect">
            <a:avLst/>
          </a:prstGeom>
        </p:spPr>
        <p:txBody>
          <a:bodyPr wrap="none">
            <a:spAutoFit/>
          </a:bodyPr>
          <a:lstStyle/>
          <a:p>
            <a:r>
              <a:rPr lang="en-US" dirty="0"/>
              <a:t>http://</a:t>
            </a:r>
            <a:r>
              <a:rPr lang="en-US" dirty="0" err="1"/>
              <a:t>www.svi.nl</a:t>
            </a:r>
            <a:r>
              <a:rPr lang="en-US" dirty="0"/>
              <a:t>/</a:t>
            </a:r>
            <a:r>
              <a:rPr lang="en-US" dirty="0" err="1"/>
              <a:t>AntiAliasing</a:t>
            </a:r>
            <a:endParaRPr lang="en-US" dirty="0"/>
          </a:p>
        </p:txBody>
      </p:sp>
    </p:spTree>
    <p:extLst>
      <p:ext uri="{BB962C8B-B14F-4D97-AF65-F5344CB8AC3E}">
        <p14:creationId xmlns:p14="http://schemas.microsoft.com/office/powerpoint/2010/main" val="22912766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392891" y="816621"/>
            <a:ext cx="4219575" cy="5821246"/>
          </a:xfrm>
          <a:prstGeom prst="rect">
            <a:avLst/>
          </a:prstGeom>
        </p:spPr>
      </p:pic>
      <p:sp>
        <p:nvSpPr>
          <p:cNvPr id="9"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And sometimes totally different?</a:t>
            </a:r>
            <a:endParaRPr lang="en-US" b="1" dirty="0">
              <a:solidFill>
                <a:schemeClr val="tx2">
                  <a:lumMod val="75000"/>
                </a:schemeClr>
              </a:solidFill>
            </a:endParaRPr>
          </a:p>
        </p:txBody>
      </p:sp>
    </p:spTree>
    <p:extLst>
      <p:ext uri="{BB962C8B-B14F-4D97-AF65-F5344CB8AC3E}">
        <p14:creationId xmlns:p14="http://schemas.microsoft.com/office/powerpoint/2010/main" val="25847106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And sometimes totally different?</a:t>
            </a:r>
            <a:endParaRPr lang="en-US" b="1" dirty="0">
              <a:solidFill>
                <a:schemeClr val="tx2">
                  <a:lumMod val="75000"/>
                </a:schemeClr>
              </a:solidFill>
            </a:endParaRPr>
          </a:p>
        </p:txBody>
      </p:sp>
      <p:pic>
        <p:nvPicPr>
          <p:cNvPr id="10" name="Picture 9"/>
          <p:cNvPicPr>
            <a:picLocks noChangeAspect="1"/>
          </p:cNvPicPr>
          <p:nvPr/>
        </p:nvPicPr>
        <p:blipFill>
          <a:blip r:embed="rId2"/>
          <a:stretch>
            <a:fillRect/>
          </a:stretch>
        </p:blipFill>
        <p:spPr>
          <a:xfrm>
            <a:off x="457200" y="825500"/>
            <a:ext cx="8271933" cy="5681521"/>
          </a:xfrm>
          <a:prstGeom prst="rect">
            <a:avLst/>
          </a:prstGeom>
        </p:spPr>
      </p:pic>
    </p:spTree>
    <p:extLst>
      <p:ext uri="{BB962C8B-B14F-4D97-AF65-F5344CB8AC3E}">
        <p14:creationId xmlns:p14="http://schemas.microsoft.com/office/powerpoint/2010/main" val="402506571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Why does image compression work so well?</a:t>
            </a:r>
            <a:endParaRPr lang="en-US" b="1" dirty="0">
              <a:solidFill>
                <a:schemeClr val="tx2">
                  <a:lumMod val="75000"/>
                </a:schemeClr>
              </a:solidFill>
            </a:endParaRPr>
          </a:p>
        </p:txBody>
      </p:sp>
      <p:pic>
        <p:nvPicPr>
          <p:cNvPr id="2" name="Picture 1" descr="t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326" y="929218"/>
            <a:ext cx="2094684" cy="2110316"/>
          </a:xfrm>
          <a:prstGeom prst="rect">
            <a:avLst/>
          </a:prstGeom>
        </p:spPr>
      </p:pic>
      <p:pic>
        <p:nvPicPr>
          <p:cNvPr id="3" name="Picture 2" descr="Screen Shot 2015-01-05 at 12.3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929218"/>
            <a:ext cx="2094684" cy="2110316"/>
          </a:xfrm>
          <a:prstGeom prst="rect">
            <a:avLst/>
          </a:prstGeom>
        </p:spPr>
      </p:pic>
      <p:sp>
        <p:nvSpPr>
          <p:cNvPr id="4" name="Rectangle 3"/>
          <p:cNvSpPr/>
          <p:nvPr/>
        </p:nvSpPr>
        <p:spPr>
          <a:xfrm>
            <a:off x="914400" y="3047984"/>
            <a:ext cx="2094685" cy="369332"/>
          </a:xfrm>
          <a:prstGeom prst="rect">
            <a:avLst/>
          </a:prstGeom>
        </p:spPr>
        <p:txBody>
          <a:bodyPr wrap="square">
            <a:spAutoFit/>
          </a:bodyPr>
          <a:lstStyle/>
          <a:p>
            <a:pPr algn="ctr"/>
            <a:r>
              <a:rPr lang="en-US" b="1" dirty="0" smtClean="0">
                <a:solidFill>
                  <a:schemeClr val="tx2">
                    <a:lumMod val="75000"/>
                  </a:schemeClr>
                </a:solidFill>
              </a:rPr>
              <a:t>143 </a:t>
            </a:r>
            <a:r>
              <a:rPr lang="en-US" b="1" dirty="0" err="1" smtClean="0">
                <a:solidFill>
                  <a:schemeClr val="tx2">
                    <a:lumMod val="75000"/>
                  </a:schemeClr>
                </a:solidFill>
              </a:rPr>
              <a:t>kB</a:t>
            </a:r>
            <a:r>
              <a:rPr lang="en-US" b="1" dirty="0" smtClean="0">
                <a:solidFill>
                  <a:schemeClr val="tx2">
                    <a:lumMod val="75000"/>
                  </a:schemeClr>
                </a:solidFill>
              </a:rPr>
              <a:t> PNG</a:t>
            </a:r>
            <a:endParaRPr lang="en-US" dirty="0"/>
          </a:p>
        </p:txBody>
      </p:sp>
      <p:sp>
        <p:nvSpPr>
          <p:cNvPr id="10" name="Rectangle 9"/>
          <p:cNvSpPr/>
          <p:nvPr/>
        </p:nvSpPr>
        <p:spPr>
          <a:xfrm>
            <a:off x="5140326" y="3056451"/>
            <a:ext cx="2091891" cy="369332"/>
          </a:xfrm>
          <a:prstGeom prst="rect">
            <a:avLst/>
          </a:prstGeom>
        </p:spPr>
        <p:txBody>
          <a:bodyPr wrap="square">
            <a:spAutoFit/>
          </a:bodyPr>
          <a:lstStyle/>
          <a:p>
            <a:pPr algn="ctr"/>
            <a:r>
              <a:rPr lang="en-US" b="1" dirty="0" smtClean="0">
                <a:solidFill>
                  <a:schemeClr val="tx2">
                    <a:lumMod val="75000"/>
                  </a:schemeClr>
                </a:solidFill>
              </a:rPr>
              <a:t>14 </a:t>
            </a:r>
            <a:r>
              <a:rPr lang="en-US" b="1" dirty="0" err="1" smtClean="0">
                <a:solidFill>
                  <a:schemeClr val="tx2">
                    <a:lumMod val="75000"/>
                  </a:schemeClr>
                </a:solidFill>
              </a:rPr>
              <a:t>kB</a:t>
            </a:r>
            <a:r>
              <a:rPr lang="en-US" b="1" dirty="0" smtClean="0">
                <a:solidFill>
                  <a:schemeClr val="tx2">
                    <a:lumMod val="75000"/>
                  </a:schemeClr>
                </a:solidFill>
              </a:rPr>
              <a:t> JPG</a:t>
            </a:r>
            <a:endParaRPr lang="en-US" dirty="0"/>
          </a:p>
        </p:txBody>
      </p:sp>
    </p:spTree>
    <p:extLst>
      <p:ext uri="{BB962C8B-B14F-4D97-AF65-F5344CB8AC3E}">
        <p14:creationId xmlns:p14="http://schemas.microsoft.com/office/powerpoint/2010/main" val="104139552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Why does image compression work so well?</a:t>
            </a:r>
            <a:endParaRPr lang="en-US" b="1" dirty="0">
              <a:solidFill>
                <a:schemeClr val="tx2">
                  <a:lumMod val="75000"/>
                </a:schemeClr>
              </a:solidFill>
            </a:endParaRPr>
          </a:p>
        </p:txBody>
      </p:sp>
      <p:pic>
        <p:nvPicPr>
          <p:cNvPr id="2" name="Picture 1" descr="t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326" y="929218"/>
            <a:ext cx="2094684" cy="2110316"/>
          </a:xfrm>
          <a:prstGeom prst="rect">
            <a:avLst/>
          </a:prstGeom>
        </p:spPr>
      </p:pic>
      <p:pic>
        <p:nvPicPr>
          <p:cNvPr id="3" name="Picture 2" descr="Screen Shot 2015-01-05 at 12.3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929218"/>
            <a:ext cx="2094684" cy="2110316"/>
          </a:xfrm>
          <a:prstGeom prst="rect">
            <a:avLst/>
          </a:prstGeom>
        </p:spPr>
      </p:pic>
      <p:sp>
        <p:nvSpPr>
          <p:cNvPr id="4" name="Rectangle 3"/>
          <p:cNvSpPr/>
          <p:nvPr/>
        </p:nvSpPr>
        <p:spPr>
          <a:xfrm>
            <a:off x="914400" y="3047984"/>
            <a:ext cx="2094685" cy="369332"/>
          </a:xfrm>
          <a:prstGeom prst="rect">
            <a:avLst/>
          </a:prstGeom>
        </p:spPr>
        <p:txBody>
          <a:bodyPr wrap="square">
            <a:spAutoFit/>
          </a:bodyPr>
          <a:lstStyle/>
          <a:p>
            <a:pPr algn="ctr"/>
            <a:r>
              <a:rPr lang="en-US" b="1" dirty="0" smtClean="0">
                <a:solidFill>
                  <a:schemeClr val="tx2">
                    <a:lumMod val="75000"/>
                  </a:schemeClr>
                </a:solidFill>
              </a:rPr>
              <a:t>143 </a:t>
            </a:r>
            <a:r>
              <a:rPr lang="en-US" b="1" dirty="0" err="1" smtClean="0">
                <a:solidFill>
                  <a:schemeClr val="tx2">
                    <a:lumMod val="75000"/>
                  </a:schemeClr>
                </a:solidFill>
              </a:rPr>
              <a:t>kB</a:t>
            </a:r>
            <a:r>
              <a:rPr lang="en-US" b="1" dirty="0" smtClean="0">
                <a:solidFill>
                  <a:schemeClr val="tx2">
                    <a:lumMod val="75000"/>
                  </a:schemeClr>
                </a:solidFill>
              </a:rPr>
              <a:t> PNG</a:t>
            </a:r>
            <a:endParaRPr lang="en-US" dirty="0"/>
          </a:p>
        </p:txBody>
      </p:sp>
      <p:sp>
        <p:nvSpPr>
          <p:cNvPr id="10" name="Rectangle 9"/>
          <p:cNvSpPr/>
          <p:nvPr/>
        </p:nvSpPr>
        <p:spPr>
          <a:xfrm>
            <a:off x="5140326" y="3056451"/>
            <a:ext cx="2091891" cy="369332"/>
          </a:xfrm>
          <a:prstGeom prst="rect">
            <a:avLst/>
          </a:prstGeom>
        </p:spPr>
        <p:txBody>
          <a:bodyPr wrap="square">
            <a:spAutoFit/>
          </a:bodyPr>
          <a:lstStyle/>
          <a:p>
            <a:pPr algn="ctr"/>
            <a:r>
              <a:rPr lang="en-US" b="1" dirty="0" smtClean="0">
                <a:solidFill>
                  <a:schemeClr val="tx2">
                    <a:lumMod val="75000"/>
                  </a:schemeClr>
                </a:solidFill>
              </a:rPr>
              <a:t>14 </a:t>
            </a:r>
            <a:r>
              <a:rPr lang="en-US" b="1" dirty="0" err="1" smtClean="0">
                <a:solidFill>
                  <a:schemeClr val="tx2">
                    <a:lumMod val="75000"/>
                  </a:schemeClr>
                </a:solidFill>
              </a:rPr>
              <a:t>kB</a:t>
            </a:r>
            <a:r>
              <a:rPr lang="en-US" b="1" dirty="0" smtClean="0">
                <a:solidFill>
                  <a:schemeClr val="tx2">
                    <a:lumMod val="75000"/>
                  </a:schemeClr>
                </a:solidFill>
              </a:rPr>
              <a:t> JPG</a:t>
            </a:r>
            <a:endParaRPr lang="en-US" dirty="0"/>
          </a:p>
        </p:txBody>
      </p:sp>
      <p:pic>
        <p:nvPicPr>
          <p:cNvPr id="5" name="Picture 4" descr="iu.jp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104" y="4229101"/>
            <a:ext cx="2150113" cy="2238272"/>
          </a:xfrm>
          <a:prstGeom prst="rect">
            <a:avLst/>
          </a:prstGeom>
        </p:spPr>
      </p:pic>
      <p:pic>
        <p:nvPicPr>
          <p:cNvPr id="11" name="Picture 10" descr="iu.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4229100"/>
            <a:ext cx="2094685" cy="2180572"/>
          </a:xfrm>
          <a:prstGeom prst="rect">
            <a:avLst/>
          </a:prstGeom>
        </p:spPr>
      </p:pic>
      <p:sp>
        <p:nvSpPr>
          <p:cNvPr id="12" name="Rectangle 11"/>
          <p:cNvSpPr/>
          <p:nvPr/>
        </p:nvSpPr>
        <p:spPr>
          <a:xfrm>
            <a:off x="1007531" y="6350443"/>
            <a:ext cx="2094685" cy="369332"/>
          </a:xfrm>
          <a:prstGeom prst="rect">
            <a:avLst/>
          </a:prstGeom>
        </p:spPr>
        <p:txBody>
          <a:bodyPr wrap="square">
            <a:spAutoFit/>
          </a:bodyPr>
          <a:lstStyle/>
          <a:p>
            <a:pPr algn="ctr"/>
            <a:r>
              <a:rPr lang="en-US" b="1" dirty="0" smtClean="0">
                <a:solidFill>
                  <a:schemeClr val="tx2">
                    <a:lumMod val="75000"/>
                  </a:schemeClr>
                </a:solidFill>
              </a:rPr>
              <a:t>150 </a:t>
            </a:r>
            <a:r>
              <a:rPr lang="en-US" b="1" dirty="0" err="1" smtClean="0">
                <a:solidFill>
                  <a:schemeClr val="tx2">
                    <a:lumMod val="75000"/>
                  </a:schemeClr>
                </a:solidFill>
              </a:rPr>
              <a:t>kB</a:t>
            </a:r>
            <a:r>
              <a:rPr lang="en-US" b="1" dirty="0" smtClean="0">
                <a:solidFill>
                  <a:schemeClr val="tx2">
                    <a:lumMod val="75000"/>
                  </a:schemeClr>
                </a:solidFill>
              </a:rPr>
              <a:t> PNG</a:t>
            </a:r>
            <a:endParaRPr lang="en-US" dirty="0"/>
          </a:p>
        </p:txBody>
      </p:sp>
      <p:sp>
        <p:nvSpPr>
          <p:cNvPr id="13" name="Rectangle 12"/>
          <p:cNvSpPr/>
          <p:nvPr/>
        </p:nvSpPr>
        <p:spPr>
          <a:xfrm>
            <a:off x="5143119" y="6350443"/>
            <a:ext cx="2091891" cy="369332"/>
          </a:xfrm>
          <a:prstGeom prst="rect">
            <a:avLst/>
          </a:prstGeom>
        </p:spPr>
        <p:txBody>
          <a:bodyPr wrap="square">
            <a:spAutoFit/>
          </a:bodyPr>
          <a:lstStyle/>
          <a:p>
            <a:pPr algn="ctr"/>
            <a:r>
              <a:rPr lang="en-US" b="1" dirty="0" smtClean="0">
                <a:solidFill>
                  <a:schemeClr val="tx2">
                    <a:lumMod val="75000"/>
                  </a:schemeClr>
                </a:solidFill>
              </a:rPr>
              <a:t>15 </a:t>
            </a:r>
            <a:r>
              <a:rPr lang="en-US" b="1" dirty="0" err="1" smtClean="0"/>
              <a:t>kB</a:t>
            </a:r>
            <a:r>
              <a:rPr lang="en-US" b="1" dirty="0" smtClean="0"/>
              <a:t> </a:t>
            </a:r>
            <a:r>
              <a:rPr lang="en-US" b="1" dirty="0" smtClean="0">
                <a:solidFill>
                  <a:schemeClr val="tx2">
                    <a:lumMod val="75000"/>
                  </a:schemeClr>
                </a:solidFill>
              </a:rPr>
              <a:t>JPG</a:t>
            </a:r>
            <a:endParaRPr lang="en-US" dirty="0"/>
          </a:p>
        </p:txBody>
      </p:sp>
      <p:sp>
        <p:nvSpPr>
          <p:cNvPr id="14" name="Content Placeholder 2"/>
          <p:cNvSpPr txBox="1">
            <a:spLocks/>
          </p:cNvSpPr>
          <p:nvPr/>
        </p:nvSpPr>
        <p:spPr bwMode="auto">
          <a:xfrm>
            <a:off x="516467" y="3567109"/>
            <a:ext cx="8229600" cy="99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Font typeface="Arial" charset="0"/>
              <a:buNone/>
              <a:defRPr/>
            </a:pPr>
            <a:r>
              <a:rPr lang="en-US" b="1" dirty="0" smtClean="0">
                <a:solidFill>
                  <a:schemeClr val="tx2">
                    <a:lumMod val="75000"/>
                  </a:schemeClr>
                </a:solidFill>
              </a:rPr>
              <a:t>(except when it doesn't?)</a:t>
            </a:r>
            <a:endParaRPr lang="en-US" b="1" dirty="0">
              <a:solidFill>
                <a:schemeClr val="tx2">
                  <a:lumMod val="75000"/>
                </a:schemeClr>
              </a:solidFill>
            </a:endParaRPr>
          </a:p>
        </p:txBody>
      </p:sp>
    </p:spTree>
    <p:extLst>
      <p:ext uri="{BB962C8B-B14F-4D97-AF65-F5344CB8AC3E}">
        <p14:creationId xmlns:p14="http://schemas.microsoft.com/office/powerpoint/2010/main" val="162264509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76200"/>
            <a:ext cx="8458200" cy="838200"/>
          </a:xfrm>
        </p:spPr>
        <p:txBody>
          <a:bodyPr>
            <a:normAutofit fontScale="90000"/>
          </a:bodyPr>
          <a:lstStyle/>
          <a:p>
            <a:pPr>
              <a:defRPr/>
            </a:pPr>
            <a:r>
              <a:rPr lang="en-US" dirty="0" smtClean="0"/>
              <a:t>Jean </a:t>
            </a:r>
            <a:r>
              <a:rPr lang="en-US" dirty="0" err="1" smtClean="0"/>
              <a:t>Baptiste</a:t>
            </a:r>
            <a:r>
              <a:rPr lang="en-US" dirty="0" smtClean="0"/>
              <a:t> Joseph Fourier (1768-1830)</a:t>
            </a:r>
          </a:p>
        </p:txBody>
      </p:sp>
      <p:sp>
        <p:nvSpPr>
          <p:cNvPr id="25603" name="Rectangle 3"/>
          <p:cNvSpPr>
            <a:spLocks noGrp="1" noChangeArrowheads="1"/>
          </p:cNvSpPr>
          <p:nvPr>
            <p:ph type="body" idx="1"/>
          </p:nvPr>
        </p:nvSpPr>
        <p:spPr>
          <a:xfrm>
            <a:off x="457200" y="914400"/>
            <a:ext cx="3810000" cy="5943600"/>
          </a:xfrm>
        </p:spPr>
        <p:txBody>
          <a:bodyPr>
            <a:normAutofit lnSpcReduction="10000"/>
          </a:bodyPr>
          <a:lstStyle/>
          <a:p>
            <a:pPr>
              <a:buFont typeface="Arial" charset="0"/>
              <a:buNone/>
              <a:defRPr/>
            </a:pPr>
            <a:r>
              <a:rPr lang="en-US" sz="2800" dirty="0" smtClean="0"/>
              <a:t>had crazy idea (1807):</a:t>
            </a:r>
          </a:p>
          <a:p>
            <a:pPr>
              <a:buFont typeface="Arial" charset="0"/>
              <a:buNone/>
              <a:defRPr/>
            </a:pPr>
            <a:r>
              <a:rPr lang="en-US" sz="2000" i="1" dirty="0" smtClean="0"/>
              <a:t>	</a:t>
            </a:r>
            <a:r>
              <a:rPr lang="en-US" sz="2000" b="1" i="1" dirty="0" smtClean="0"/>
              <a:t>Any</a:t>
            </a:r>
            <a:r>
              <a:rPr lang="en-US" sz="2000" i="1" dirty="0" smtClean="0"/>
              <a:t> </a:t>
            </a:r>
            <a:r>
              <a:rPr lang="en-US" sz="2000" i="1" dirty="0" err="1" smtClean="0"/>
              <a:t>univariate</a:t>
            </a:r>
            <a:r>
              <a:rPr lang="en-US" sz="2000" i="1" dirty="0" smtClean="0"/>
              <a:t> function can be rewritten as a weighted sum of sine waves of different frequencies.</a:t>
            </a:r>
          </a:p>
          <a:p>
            <a:pPr>
              <a:buFont typeface="Arial" charset="0"/>
              <a:buNone/>
              <a:defRPr/>
            </a:pPr>
            <a:r>
              <a:rPr lang="en-US" sz="2000" i="1" dirty="0" smtClean="0"/>
              <a:t> </a:t>
            </a:r>
          </a:p>
          <a:p>
            <a:pPr>
              <a:defRPr/>
            </a:pPr>
            <a:r>
              <a:rPr lang="en-US" sz="2800" dirty="0" smtClean="0"/>
              <a:t>Don’t believe it?  </a:t>
            </a:r>
          </a:p>
          <a:p>
            <a:pPr lvl="1">
              <a:defRPr/>
            </a:pPr>
            <a:r>
              <a:rPr lang="en-US" sz="2400" dirty="0" smtClean="0"/>
              <a:t>Neither did Lagrange, Laplace, Poisson</a:t>
            </a:r>
          </a:p>
          <a:p>
            <a:pPr lvl="1">
              <a:defRPr/>
            </a:pPr>
            <a:endParaRPr lang="en-US" sz="2400" dirty="0" smtClean="0"/>
          </a:p>
          <a:p>
            <a:pPr>
              <a:defRPr/>
            </a:pPr>
            <a:r>
              <a:rPr lang="en-US" sz="3200" dirty="0" smtClean="0"/>
              <a:t>But it’s (mostly) true!</a:t>
            </a:r>
          </a:p>
          <a:p>
            <a:pPr lvl="1">
              <a:defRPr/>
            </a:pPr>
            <a:r>
              <a:rPr lang="en-US" sz="2400" dirty="0" smtClean="0"/>
              <a:t>called Fourier Series</a:t>
            </a:r>
          </a:p>
          <a:p>
            <a:pPr lvl="1">
              <a:defRPr/>
            </a:pPr>
            <a:r>
              <a:rPr lang="en-US" sz="2400" dirty="0" smtClean="0"/>
              <a:t>there are some subtle restrictions</a:t>
            </a:r>
          </a:p>
          <a:p>
            <a:pPr lvl="1">
              <a:defRPr/>
            </a:pPr>
            <a:endParaRPr lang="en-US" sz="2400" dirty="0" smtClean="0"/>
          </a:p>
        </p:txBody>
      </p:sp>
      <p:pic>
        <p:nvPicPr>
          <p:cNvPr id="25604" name="Picture 4" descr="J.B.J. Fourier (public domain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838200"/>
            <a:ext cx="48006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8" name="Picture 2" descr="http://upload.wikimedia.org/wikipedia/commons/thumb/d/d8/Langrange_portrait.jpg/225px-Langrange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276600"/>
            <a:ext cx="2143125"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6" descr="http://upload.wikimedia.org/wikipedia/commons/0/03/Legend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0" y="3657600"/>
            <a:ext cx="1524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4" descr="http://upload.wikimedia.org/wikipedia/commons/thumb/e/e3/Pierre-Simon_Laplace.jpg/225px-Pierre-Simon_Laplac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1431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ounded Rectangular Callout 9"/>
          <p:cNvSpPr/>
          <p:nvPr/>
        </p:nvSpPr>
        <p:spPr>
          <a:xfrm>
            <a:off x="3810000" y="762000"/>
            <a:ext cx="5334000" cy="1600200"/>
          </a:xfrm>
          <a:prstGeom prst="wedgeRoundRectCallout">
            <a:avLst>
              <a:gd name="adj1" fmla="val -8228"/>
              <a:gd name="adj2" fmla="val 84349"/>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r>
              <a:rPr lang="en-US" i="1" dirty="0">
                <a:solidFill>
                  <a:prstClr val="black"/>
                </a:solidFill>
                <a:latin typeface="Calibri"/>
              </a:rPr>
              <a:t>...the manner in which the author arrives at these equations is not exempt of difficulties and...his analysis to integrate them still leaves something to be desired on the score of generality and even </a:t>
            </a:r>
            <a:r>
              <a:rPr lang="en-US" i="1" dirty="0" err="1">
                <a:solidFill>
                  <a:prstClr val="black"/>
                </a:solidFill>
                <a:latin typeface="Calibri"/>
              </a:rPr>
              <a:t>rigour</a:t>
            </a:r>
            <a:r>
              <a:rPr lang="en-US" dirty="0">
                <a:solidFill>
                  <a:prstClr val="black"/>
                </a:solidFill>
                <a:latin typeface="Calibri"/>
              </a:rPr>
              <a:t>.</a:t>
            </a:r>
          </a:p>
          <a:p>
            <a:pPr algn="ctr" defTabSz="914400" fontAlgn="base">
              <a:spcBef>
                <a:spcPct val="0"/>
              </a:spcBef>
              <a:spcAft>
                <a:spcPct val="0"/>
              </a:spcAft>
              <a:defRPr/>
            </a:pPr>
            <a:endParaRPr lang="en-US" dirty="0">
              <a:solidFill>
                <a:prstClr val="white"/>
              </a:solidFill>
              <a:latin typeface="Calibri"/>
            </a:endParaRPr>
          </a:p>
        </p:txBody>
      </p:sp>
      <p:sp>
        <p:nvSpPr>
          <p:cNvPr id="11" name="TextBox 10"/>
          <p:cNvSpPr txBox="1">
            <a:spLocks noChangeArrowheads="1"/>
          </p:cNvSpPr>
          <p:nvPr/>
        </p:nvSpPr>
        <p:spPr bwMode="auto">
          <a:xfrm>
            <a:off x="4648200" y="3200400"/>
            <a:ext cx="1044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b="1">
                <a:solidFill>
                  <a:prstClr val="black"/>
                </a:solidFill>
                <a:cs typeface="Arial" charset="0"/>
              </a:rPr>
              <a:t>Laplace</a:t>
            </a:r>
          </a:p>
        </p:txBody>
      </p:sp>
      <p:sp>
        <p:nvSpPr>
          <p:cNvPr id="12" name="TextBox 11"/>
          <p:cNvSpPr txBox="1">
            <a:spLocks noChangeArrowheads="1"/>
          </p:cNvSpPr>
          <p:nvPr/>
        </p:nvSpPr>
        <p:spPr bwMode="auto">
          <a:xfrm>
            <a:off x="6096000" y="5486400"/>
            <a:ext cx="12239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b="1">
                <a:solidFill>
                  <a:prstClr val="white"/>
                </a:solidFill>
                <a:cs typeface="Arial" charset="0"/>
              </a:rPr>
              <a:t>Lagrange</a:t>
            </a:r>
          </a:p>
        </p:txBody>
      </p:sp>
      <p:sp>
        <p:nvSpPr>
          <p:cNvPr id="13" name="TextBox 12"/>
          <p:cNvSpPr txBox="1">
            <a:spLocks noChangeArrowheads="1"/>
          </p:cNvSpPr>
          <p:nvPr/>
        </p:nvSpPr>
        <p:spPr bwMode="auto">
          <a:xfrm>
            <a:off x="8059738" y="5278438"/>
            <a:ext cx="12239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b="1">
                <a:solidFill>
                  <a:prstClr val="black"/>
                </a:solidFill>
                <a:cs typeface="Arial" charset="0"/>
              </a:rPr>
              <a:t>Legendre</a:t>
            </a:r>
          </a:p>
        </p:txBody>
      </p:sp>
      <p:sp>
        <p:nvSpPr>
          <p:cNvPr id="14" name="TextBox 13"/>
          <p:cNvSpPr txBox="1"/>
          <p:nvPr/>
        </p:nvSpPr>
        <p:spPr>
          <a:xfrm>
            <a:off x="8042416" y="6550025"/>
            <a:ext cx="1101584" cy="307777"/>
          </a:xfrm>
          <a:prstGeom prst="rect">
            <a:avLst/>
          </a:prstGeom>
          <a:noFill/>
        </p:spPr>
        <p:txBody>
          <a:bodyPr wrap="none">
            <a:spAutoFit/>
          </a:bodyPr>
          <a:lstStyle/>
          <a:p>
            <a:pPr defTabSz="914400" fontAlgn="base">
              <a:spcBef>
                <a:spcPct val="0"/>
              </a:spcBef>
              <a:spcAft>
                <a:spcPct val="0"/>
              </a:spcAft>
              <a:defRPr/>
            </a:pPr>
            <a:r>
              <a:rPr lang="en-US" sz="1400" dirty="0" smtClean="0">
                <a:solidFill>
                  <a:prstClr val="white">
                    <a:lumMod val="50000"/>
                  </a:prstClr>
                </a:solidFill>
                <a:latin typeface="Arial" charset="0"/>
                <a:cs typeface="Arial" charset="0"/>
              </a:rPr>
              <a:t>Slide: </a:t>
            </a:r>
            <a:r>
              <a:rPr lang="en-US" sz="1400" dirty="0">
                <a:solidFill>
                  <a:prstClr val="white">
                    <a:lumMod val="50000"/>
                  </a:prstClr>
                </a:solidFill>
                <a:latin typeface="Arial" charset="0"/>
                <a:cs typeface="Arial" charset="0"/>
              </a:rPr>
              <a:t>Efros</a:t>
            </a:r>
          </a:p>
        </p:txBody>
      </p:sp>
    </p:spTree>
    <p:extLst>
      <p:ext uri="{BB962C8B-B14F-4D97-AF65-F5344CB8AC3E}">
        <p14:creationId xmlns:p14="http://schemas.microsoft.com/office/powerpoint/2010/main" val="2190755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2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3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3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560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nodeType="clickEffect">
                                  <p:stCondLst>
                                    <p:cond delay="0"/>
                                  </p:stCondLst>
                                  <p:childTnLst>
                                    <p:set>
                                      <p:cBhvr>
                                        <p:cTn id="28" dur="1" fill="hold">
                                          <p:stCondLst>
                                            <p:cond delay="0"/>
                                          </p:stCondLst>
                                        </p:cTn>
                                        <p:tgtEl>
                                          <p:spTgt spid="5529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5302"/>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530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560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603">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2" grpId="0"/>
      <p:bldP spid="12"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pPr eaLnBrk="1" hangingPunct="1"/>
            <a:r>
              <a:rPr lang="en-US" dirty="0" smtClean="0">
                <a:ea typeface="ＭＳ Ｐゴシック" pitchFamily="-83" charset="-128"/>
                <a:cs typeface="ＭＳ Ｐゴシック" pitchFamily="-83" charset="-128"/>
              </a:rPr>
              <a:t>Linear filtering</a:t>
            </a:r>
            <a:endParaRPr lang="en-US" dirty="0">
              <a:ea typeface="ＭＳ Ｐゴシック" pitchFamily="-83" charset="-128"/>
              <a:cs typeface="ＭＳ Ｐゴシック" pitchFamily="-83" charset="-128"/>
            </a:endParaRPr>
          </a:p>
        </p:txBody>
      </p:sp>
      <p:sp>
        <p:nvSpPr>
          <p:cNvPr id="27651" name="Content Placeholder 2"/>
          <p:cNvSpPr>
            <a:spLocks noGrp="1"/>
          </p:cNvSpPr>
          <p:nvPr>
            <p:ph idx="1"/>
          </p:nvPr>
        </p:nvSpPr>
        <p:spPr>
          <a:xfrm>
            <a:off x="457200" y="1447800"/>
            <a:ext cx="8229600" cy="5181600"/>
          </a:xfrm>
        </p:spPr>
        <p:txBody>
          <a:bodyPr/>
          <a:lstStyle/>
          <a:p>
            <a:pPr eaLnBrk="1" hangingPunct="1"/>
            <a:r>
              <a:rPr lang="en-US" dirty="0" smtClean="0">
                <a:ea typeface="ＭＳ Ｐゴシック" pitchFamily="-83" charset="-128"/>
                <a:cs typeface="ＭＳ Ｐゴシック" pitchFamily="-83" charset="-128"/>
              </a:rPr>
              <a:t>Cross correlation:</a:t>
            </a:r>
          </a:p>
          <a:p>
            <a:pPr eaLnBrk="1" hangingPunct="1"/>
            <a:endParaRPr lang="en-US" dirty="0">
              <a:ea typeface="ＭＳ Ｐゴシック" pitchFamily="-83" charset="-128"/>
              <a:cs typeface="ＭＳ Ｐゴシック" pitchFamily="-83" charset="-128"/>
            </a:endParaRPr>
          </a:p>
          <a:p>
            <a:pPr eaLnBrk="1" hangingPunct="1"/>
            <a:endParaRPr lang="en-US" dirty="0" smtClean="0">
              <a:ea typeface="ＭＳ Ｐゴシック" pitchFamily="-83" charset="-128"/>
              <a:cs typeface="ＭＳ Ｐゴシック" pitchFamily="-83" charset="-128"/>
            </a:endParaRPr>
          </a:p>
          <a:p>
            <a:pPr eaLnBrk="1" hangingPunct="1"/>
            <a:endParaRPr lang="en-US" dirty="0">
              <a:ea typeface="ＭＳ Ｐゴシック" pitchFamily="-83" charset="-128"/>
              <a:cs typeface="ＭＳ Ｐゴシック" pitchFamily="-83" charset="-128"/>
            </a:endParaRPr>
          </a:p>
          <a:p>
            <a:pPr eaLnBrk="1" hangingPunct="1"/>
            <a:endParaRPr lang="en-US" dirty="0" smtClean="0">
              <a:ea typeface="ＭＳ Ｐゴシック" pitchFamily="-83" charset="-128"/>
              <a:cs typeface="ＭＳ Ｐゴシック" pitchFamily="-83" charset="-128"/>
            </a:endParaRPr>
          </a:p>
          <a:p>
            <a:pPr eaLnBrk="1" hangingPunct="1"/>
            <a:r>
              <a:rPr lang="en-US" dirty="0" smtClean="0">
                <a:ea typeface="ＭＳ Ｐゴシック" pitchFamily="-83" charset="-128"/>
                <a:cs typeface="ＭＳ Ｐゴシック" pitchFamily="-83" charset="-128"/>
              </a:rPr>
              <a:t>Convolution:</a:t>
            </a:r>
            <a:endParaRPr lang="en-US" dirty="0">
              <a:ea typeface="ＭＳ Ｐゴシック" pitchFamily="-83" charset="-128"/>
              <a:cs typeface="ＭＳ Ｐゴシック" pitchFamily="-83" charset="-128"/>
            </a:endParaRPr>
          </a:p>
        </p:txBody>
      </p:sp>
      <p:pic>
        <p:nvPicPr>
          <p:cNvPr id="27652" name="Picture 4"/>
          <p:cNvPicPr>
            <a:picLocks noChangeAspect="1" noChangeArrowheads="1"/>
          </p:cNvPicPr>
          <p:nvPr/>
        </p:nvPicPr>
        <p:blipFill>
          <a:blip r:embed="rId4"/>
          <a:srcRect/>
          <a:stretch>
            <a:fillRect/>
          </a:stretch>
        </p:blipFill>
        <p:spPr bwMode="auto">
          <a:xfrm>
            <a:off x="1762125" y="5805487"/>
            <a:ext cx="5486400" cy="981075"/>
          </a:xfrm>
          <a:prstGeom prst="rect">
            <a:avLst/>
          </a:prstGeom>
          <a:noFill/>
          <a:ln w="9525">
            <a:noFill/>
            <a:miter lim="800000"/>
            <a:headEnd/>
            <a:tailEnd/>
          </a:ln>
        </p:spPr>
      </p:pic>
      <p:pic>
        <p:nvPicPr>
          <p:cNvPr id="27653" name="Picture 5"/>
          <p:cNvPicPr>
            <a:picLocks noChangeAspect="1" noChangeArrowheads="1"/>
          </p:cNvPicPr>
          <p:nvPr/>
        </p:nvPicPr>
        <p:blipFill>
          <a:blip r:embed="rId5"/>
          <a:srcRect/>
          <a:stretch>
            <a:fillRect/>
          </a:stretch>
        </p:blipFill>
        <p:spPr bwMode="auto">
          <a:xfrm>
            <a:off x="3200400" y="5033962"/>
            <a:ext cx="2438400" cy="592138"/>
          </a:xfrm>
          <a:prstGeom prst="rect">
            <a:avLst/>
          </a:prstGeom>
          <a:noFill/>
          <a:ln w="9525">
            <a:noFill/>
            <a:miter lim="800000"/>
            <a:headEnd/>
            <a:tailEnd/>
          </a:ln>
        </p:spPr>
      </p:pic>
      <p:pic>
        <p:nvPicPr>
          <p:cNvPr id="7" name="Picture 8" descr="Edittex"/>
          <p:cNvPicPr>
            <a:picLocks noChangeAspect="1" noChangeArrowheads="1"/>
          </p:cNvPicPr>
          <p:nvPr>
            <p:custDataLst>
              <p:tags r:id="rId1"/>
            </p:custDataLst>
          </p:nvPr>
        </p:nvPicPr>
        <p:blipFill>
          <a:blip r:embed="rId6"/>
          <a:srcRect/>
          <a:stretch>
            <a:fillRect/>
          </a:stretch>
        </p:blipFill>
        <p:spPr bwMode="auto">
          <a:xfrm>
            <a:off x="1270000" y="3095166"/>
            <a:ext cx="6921500" cy="1018045"/>
          </a:xfrm>
          <a:prstGeom prst="rect">
            <a:avLst/>
          </a:prstGeom>
          <a:noFill/>
          <a:ln w="9525">
            <a:noFill/>
            <a:miter lim="800000"/>
            <a:headEnd/>
            <a:tailEnd/>
          </a:ln>
        </p:spPr>
      </p:pic>
      <p:pic>
        <p:nvPicPr>
          <p:cNvPr id="8" name="Picture 11" descr="Edittex"/>
          <p:cNvPicPr>
            <a:picLocks noChangeAspect="1" noChangeArrowheads="1"/>
          </p:cNvPicPr>
          <p:nvPr>
            <p:custDataLst>
              <p:tags r:id="rId2"/>
            </p:custDataLst>
          </p:nvPr>
        </p:nvPicPr>
        <p:blipFill>
          <a:blip r:embed="rId7"/>
          <a:srcRect/>
          <a:stretch>
            <a:fillRect/>
          </a:stretch>
        </p:blipFill>
        <p:spPr bwMode="auto">
          <a:xfrm>
            <a:off x="3276600" y="2292350"/>
            <a:ext cx="2362200" cy="366712"/>
          </a:xfrm>
          <a:prstGeom prst="rect">
            <a:avLst/>
          </a:prstGeom>
          <a:noFill/>
          <a:ln w="9525">
            <a:noFill/>
            <a:miter lim="800000"/>
            <a:headEnd/>
            <a:tailEnd/>
          </a:ln>
        </p:spPr>
      </p:pic>
    </p:spTree>
    <p:extLst>
      <p:ext uri="{BB962C8B-B14F-4D97-AF65-F5344CB8AC3E}">
        <p14:creationId xmlns:p14="http://schemas.microsoft.com/office/powerpoint/2010/main" val="21700968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t>Sums of </a:t>
            </a:r>
            <a:r>
              <a:rPr lang="en-US" dirty="0" err="1" smtClean="0"/>
              <a:t>sines</a:t>
            </a:r>
            <a:endParaRPr lang="en-US" dirty="0" smtClean="0"/>
          </a:p>
        </p:txBody>
      </p:sp>
      <p:sp>
        <p:nvSpPr>
          <p:cNvPr id="1028" name="Rectangle 3"/>
          <p:cNvSpPr>
            <a:spLocks noGrp="1" noChangeArrowheads="1"/>
          </p:cNvSpPr>
          <p:nvPr>
            <p:ph type="body" sz="half" idx="1"/>
          </p:nvPr>
        </p:nvSpPr>
        <p:spPr>
          <a:xfrm>
            <a:off x="685799" y="914400"/>
            <a:ext cx="8043334" cy="5943600"/>
          </a:xfrm>
        </p:spPr>
        <p:txBody>
          <a:bodyPr/>
          <a:lstStyle/>
          <a:p>
            <a:pPr marL="0" indent="0">
              <a:buFont typeface="Arial" charset="0"/>
              <a:buNone/>
            </a:pPr>
            <a:r>
              <a:rPr lang="en-US" sz="2400" dirty="0" smtClean="0"/>
              <a:t>Our basic building block:</a:t>
            </a:r>
          </a:p>
          <a:p>
            <a:pPr marL="0" indent="0">
              <a:buFont typeface="Arial" charset="0"/>
              <a:buNone/>
            </a:pPr>
            <a:r>
              <a:rPr lang="en-US" sz="2400" dirty="0" smtClean="0"/>
              <a:t>	</a:t>
            </a:r>
          </a:p>
          <a:p>
            <a:pPr marL="0" indent="0"/>
            <a:endParaRPr lang="en-US" sz="2400" dirty="0" smtClean="0"/>
          </a:p>
          <a:p>
            <a:pPr marL="0" indent="0"/>
            <a:endParaRPr lang="en-US" sz="2400" dirty="0"/>
          </a:p>
          <a:p>
            <a:pPr marL="0" indent="0"/>
            <a:endParaRPr lang="en-US" sz="2400" dirty="0" smtClean="0"/>
          </a:p>
          <a:p>
            <a:pPr marL="0" indent="0"/>
            <a:endParaRPr lang="en-US" sz="2400" dirty="0" smtClean="0"/>
          </a:p>
          <a:p>
            <a:pPr marL="0" indent="0">
              <a:buNone/>
            </a:pPr>
            <a:r>
              <a:rPr lang="en-US" sz="2400" dirty="0"/>
              <a:t>Fourier's theorem says </a:t>
            </a:r>
            <a:r>
              <a:rPr lang="en-US" sz="2400" dirty="0" smtClean="0"/>
              <a:t>that (almost) any function can be written by adding many (possibly infinite) of these together.</a:t>
            </a:r>
          </a:p>
          <a:p>
            <a:pPr marL="0" indent="0">
              <a:buFont typeface="Arial" charset="0"/>
              <a:buNone/>
            </a:pPr>
            <a:endParaRPr lang="en-US" sz="2400" dirty="0" smtClean="0"/>
          </a:p>
          <a:p>
            <a:pPr marL="0" indent="0">
              <a:buFont typeface="Arial" charset="0"/>
              <a:buNone/>
            </a:pPr>
            <a:endParaRPr lang="en-US" sz="2400" dirty="0" smtClean="0"/>
          </a:p>
          <a:p>
            <a:pPr marL="0" indent="0">
              <a:buFont typeface="Arial" charset="0"/>
              <a:buNone/>
            </a:pPr>
            <a:endParaRPr lang="en-US" sz="2400" dirty="0"/>
          </a:p>
          <a:p>
            <a:pPr marL="0" indent="0">
              <a:buFont typeface="Arial" charset="0"/>
              <a:buNone/>
            </a:pPr>
            <a:r>
              <a:rPr lang="en-US" sz="2400" dirty="0" smtClean="0"/>
              <a:t>	</a:t>
            </a:r>
          </a:p>
          <a:p>
            <a:pPr marL="0" indent="0">
              <a:buFont typeface="Arial" charset="0"/>
              <a:buNone/>
            </a:pPr>
            <a:endParaRPr lang="en-US" sz="2400" dirty="0" smtClean="0"/>
          </a:p>
        </p:txBody>
      </p:sp>
      <p:graphicFrame>
        <p:nvGraphicFramePr>
          <p:cNvPr id="1026" name="Object 5"/>
          <p:cNvGraphicFramePr>
            <a:graphicFrameLocks noGrp="1" noChangeAspect="1"/>
          </p:cNvGraphicFramePr>
          <p:nvPr>
            <p:ph sz="half" idx="2"/>
            <p:extLst>
              <p:ext uri="{D42A27DB-BD31-4B8C-83A1-F6EECF244321}">
                <p14:modId xmlns:p14="http://schemas.microsoft.com/office/powerpoint/2010/main" val="45356346"/>
              </p:ext>
            </p:extLst>
          </p:nvPr>
        </p:nvGraphicFramePr>
        <p:xfrm>
          <a:off x="1295400" y="1447800"/>
          <a:ext cx="2514600" cy="600075"/>
        </p:xfrm>
        <a:graphic>
          <a:graphicData uri="http://schemas.openxmlformats.org/presentationml/2006/ole">
            <mc:AlternateContent xmlns:mc="http://schemas.openxmlformats.org/markup-compatibility/2006">
              <mc:Choice xmlns:v="urn:schemas-microsoft-com:vml" Requires="v">
                <p:oleObj spid="_x0000_s400428" name="Equation" r:id="rId3" imgW="850900" imgH="203200" progId="Equation.3">
                  <p:embed/>
                </p:oleObj>
              </mc:Choice>
              <mc:Fallback>
                <p:oleObj name="Equation" r:id="rId3" imgW="850900" imgH="203200" progId="Equation.3">
                  <p:embed/>
                  <p:pic>
                    <p:nvPicPr>
                      <p:cNvPr id="0" name=""/>
                      <p:cNvPicPr>
                        <a:picLocks noChangeAspect="1" noChangeArrowheads="1"/>
                      </p:cNvPicPr>
                      <p:nvPr/>
                    </p:nvPicPr>
                    <p:blipFill>
                      <a:blip r:embed="rId4"/>
                      <a:srcRect/>
                      <a:stretch>
                        <a:fillRect/>
                      </a:stretch>
                    </p:blipFill>
                    <p:spPr bwMode="auto">
                      <a:xfrm>
                        <a:off x="1295400" y="1447800"/>
                        <a:ext cx="2514600" cy="600075"/>
                      </a:xfrm>
                      <a:prstGeom prst="rect">
                        <a:avLst/>
                      </a:prstGeom>
                    </p:spPr>
                  </p:pic>
                </p:oleObj>
              </mc:Fallback>
            </mc:AlternateContent>
          </a:graphicData>
        </a:graphic>
      </p:graphicFrame>
      <p:sp>
        <p:nvSpPr>
          <p:cNvPr id="2" name="Rectangle 1"/>
          <p:cNvSpPr/>
          <p:nvPr/>
        </p:nvSpPr>
        <p:spPr>
          <a:xfrm>
            <a:off x="482349" y="2736334"/>
            <a:ext cx="1164577" cy="369332"/>
          </a:xfrm>
          <a:prstGeom prst="rect">
            <a:avLst/>
          </a:prstGeom>
        </p:spPr>
        <p:txBody>
          <a:bodyPr wrap="none">
            <a:spAutoFit/>
          </a:bodyPr>
          <a:lstStyle/>
          <a:p>
            <a:r>
              <a:rPr lang="en-US" dirty="0" smtClean="0">
                <a:solidFill>
                  <a:srgbClr val="0000FF"/>
                </a:solidFill>
              </a:rPr>
              <a:t>Amplitude</a:t>
            </a:r>
            <a:endParaRPr lang="en-US" dirty="0">
              <a:solidFill>
                <a:srgbClr val="0000FF"/>
              </a:solidFill>
            </a:endParaRPr>
          </a:p>
        </p:txBody>
      </p:sp>
      <p:sp>
        <p:nvSpPr>
          <p:cNvPr id="7" name="Rectangle 6"/>
          <p:cNvSpPr/>
          <p:nvPr/>
        </p:nvSpPr>
        <p:spPr>
          <a:xfrm>
            <a:off x="2353483" y="2736334"/>
            <a:ext cx="1166831" cy="369332"/>
          </a:xfrm>
          <a:prstGeom prst="rect">
            <a:avLst/>
          </a:prstGeom>
        </p:spPr>
        <p:txBody>
          <a:bodyPr wrap="none">
            <a:spAutoFit/>
          </a:bodyPr>
          <a:lstStyle/>
          <a:p>
            <a:r>
              <a:rPr lang="en-US" dirty="0" smtClean="0">
                <a:solidFill>
                  <a:srgbClr val="0000FF"/>
                </a:solidFill>
              </a:rPr>
              <a:t>Frequency</a:t>
            </a:r>
            <a:endParaRPr lang="en-US" dirty="0">
              <a:solidFill>
                <a:srgbClr val="0000FF"/>
              </a:solidFill>
            </a:endParaRPr>
          </a:p>
        </p:txBody>
      </p:sp>
      <p:sp>
        <p:nvSpPr>
          <p:cNvPr id="8" name="Rectangle 7"/>
          <p:cNvSpPr/>
          <p:nvPr/>
        </p:nvSpPr>
        <p:spPr>
          <a:xfrm>
            <a:off x="4038349" y="2737934"/>
            <a:ext cx="740895" cy="369332"/>
          </a:xfrm>
          <a:prstGeom prst="rect">
            <a:avLst/>
          </a:prstGeom>
        </p:spPr>
        <p:txBody>
          <a:bodyPr wrap="none">
            <a:spAutoFit/>
          </a:bodyPr>
          <a:lstStyle/>
          <a:p>
            <a:r>
              <a:rPr lang="en-US" dirty="0" smtClean="0">
                <a:solidFill>
                  <a:srgbClr val="0000FF"/>
                </a:solidFill>
              </a:rPr>
              <a:t>Phase</a:t>
            </a:r>
            <a:endParaRPr lang="en-US" dirty="0">
              <a:solidFill>
                <a:srgbClr val="0000FF"/>
              </a:solidFill>
            </a:endParaRPr>
          </a:p>
        </p:txBody>
      </p:sp>
      <p:cxnSp>
        <p:nvCxnSpPr>
          <p:cNvPr id="4" name="Straight Arrow Connector 3"/>
          <p:cNvCxnSpPr/>
          <p:nvPr/>
        </p:nvCxnSpPr>
        <p:spPr>
          <a:xfrm flipV="1">
            <a:off x="1295400" y="1972733"/>
            <a:ext cx="203200" cy="660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2556683" y="1972733"/>
            <a:ext cx="372784" cy="763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520314" y="1972733"/>
            <a:ext cx="611419" cy="7636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61301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t>Example</a:t>
            </a:r>
          </a:p>
        </p:txBody>
      </p:sp>
      <p:sp>
        <p:nvSpPr>
          <p:cNvPr id="19459" name="Rectangle 3"/>
          <p:cNvSpPr>
            <a:spLocks noGrp="1" noChangeArrowheads="1"/>
          </p:cNvSpPr>
          <p:nvPr>
            <p:ph type="body" idx="1"/>
          </p:nvPr>
        </p:nvSpPr>
        <p:spPr/>
        <p:txBody>
          <a:bodyPr/>
          <a:lstStyle/>
          <a:p>
            <a:endParaRPr lang="en-US" sz="2400" smtClean="0">
              <a:ea typeface="Arial Unicode MS" pitchFamily="34" charset="-128"/>
              <a:cs typeface="Times New Roman" pitchFamily="18" charset="0"/>
            </a:endParaRPr>
          </a:p>
        </p:txBody>
      </p:sp>
      <p:pic>
        <p:nvPicPr>
          <p:cNvPr id="19460" name="Picture 2" descr="File:Waveforms.svg"/>
          <p:cNvPicPr>
            <a:picLocks noChangeAspect="1" noChangeArrowheads="1"/>
          </p:cNvPicPr>
          <p:nvPr/>
        </p:nvPicPr>
        <p:blipFill>
          <a:blip r:embed="rId2">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780678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a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52675"/>
            <a:ext cx="25146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6" descr="a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2351088"/>
            <a:ext cx="2514600"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Text Box 7"/>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0485" name="Text Box 8"/>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pic>
        <p:nvPicPr>
          <p:cNvPr id="20486" name="Picture 9" descr="a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4684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7" name="Text Box 10"/>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0489"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txBox="1">
            <a:spLocks noChangeArrowheads="1"/>
          </p:cNvSpPr>
          <p:nvPr/>
        </p:nvSpPr>
        <p:spPr bwMode="auto">
          <a:xfrm>
            <a:off x="457200" y="990600"/>
            <a:ext cx="8229600"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smtClean="0">
                <a:latin typeface="Times New Roman" pitchFamily="18" charset="0"/>
                <a:ea typeface="Arial Unicode MS" pitchFamily="34" charset="-128"/>
                <a:cs typeface="Times New Roman" pitchFamily="18" charset="0"/>
              </a:rPr>
              <a:t>                               sin(</a:t>
            </a:r>
            <a:r>
              <a:rPr lang="en-US" i="1" dirty="0" smtClean="0">
                <a:solidFill>
                  <a:schemeClr val="hlink"/>
                </a:solidFill>
                <a:latin typeface="Times New Roman" pitchFamily="18" charset="0"/>
                <a:ea typeface="Arial Unicode MS" pitchFamily="34" charset="-128"/>
                <a:cs typeface="Times New Roman" pitchFamily="18" charset="0"/>
              </a:rPr>
              <a:t>t</a:t>
            </a:r>
            <a:r>
              <a:rPr lang="en-US" dirty="0" smtClean="0">
                <a:latin typeface="Times New Roman" pitchFamily="18" charset="0"/>
                <a:ea typeface="Arial Unicode MS" pitchFamily="34" charset="-128"/>
                <a:cs typeface="Times New Roman" pitchFamily="18" charset="0"/>
              </a:rPr>
              <a:t>)</a:t>
            </a:r>
            <a:r>
              <a:rPr lang="en-US" i="1" dirty="0" smtClean="0">
                <a:latin typeface="Times New Roman" pitchFamily="18" charset="0"/>
                <a:ea typeface="Arial Unicode MS" pitchFamily="34" charset="-128"/>
                <a:cs typeface="Times New Roman" pitchFamily="18" charset="0"/>
              </a:rPr>
              <a:t> + </a:t>
            </a:r>
            <a:r>
              <a:rPr lang="en-US" dirty="0" smtClean="0">
                <a:latin typeface="Times New Roman" pitchFamily="18" charset="0"/>
                <a:ea typeface="Arial Unicode MS" pitchFamily="34" charset="-128"/>
                <a:cs typeface="Times New Roman" pitchFamily="18" charset="0"/>
              </a:rPr>
              <a:t>(</a:t>
            </a:r>
            <a:r>
              <a:rPr lang="en-US" i="1" dirty="0" smtClean="0">
                <a:latin typeface="Times New Roman" pitchFamily="18" charset="0"/>
                <a:ea typeface="Arial Unicode MS" pitchFamily="34" charset="-128"/>
                <a:cs typeface="Times New Roman" pitchFamily="18" charset="0"/>
              </a:rPr>
              <a:t>1/3</a:t>
            </a:r>
            <a:r>
              <a:rPr lang="en-US" dirty="0" smtClean="0">
                <a:latin typeface="Times New Roman" pitchFamily="18" charset="0"/>
                <a:ea typeface="Arial Unicode MS" pitchFamily="34" charset="-128"/>
                <a:cs typeface="Times New Roman" pitchFamily="18" charset="0"/>
              </a:rPr>
              <a:t>)sin(</a:t>
            </a:r>
            <a:r>
              <a:rPr lang="en-US" i="1" dirty="0" smtClean="0">
                <a:latin typeface="Times New Roman" pitchFamily="18" charset="0"/>
                <a:ea typeface="Arial Unicode MS" pitchFamily="34" charset="-128"/>
                <a:cs typeface="Times New Roman" pitchFamily="18" charset="0"/>
              </a:rPr>
              <a:t>3</a:t>
            </a:r>
            <a:r>
              <a:rPr lang="en-US" dirty="0" smtClean="0">
                <a:latin typeface="Times New Roman" pitchFamily="18" charset="0"/>
                <a:ea typeface="Arial Unicode MS" pitchFamily="34" charset="-128"/>
                <a:cs typeface="Times New Roman" pitchFamily="18" charset="0"/>
              </a:rPr>
              <a:t> </a:t>
            </a:r>
            <a:r>
              <a:rPr lang="en-US" i="1" dirty="0" smtClean="0">
                <a:solidFill>
                  <a:schemeClr val="hlink"/>
                </a:solidFill>
                <a:latin typeface="Times New Roman" pitchFamily="18" charset="0"/>
                <a:ea typeface="Arial Unicode MS" pitchFamily="34" charset="-128"/>
                <a:cs typeface="Times New Roman" pitchFamily="18" charset="0"/>
              </a:rPr>
              <a:t>t</a:t>
            </a:r>
            <a:r>
              <a:rPr lang="en-US" dirty="0" smtClean="0">
                <a:latin typeface="Times New Roman" pitchFamily="18" charset="0"/>
                <a:ea typeface="Arial Unicode MS" pitchFamily="34" charset="-128"/>
                <a:cs typeface="Times New Roman" pitchFamily="18" charset="0"/>
              </a:rPr>
              <a:t>)</a:t>
            </a:r>
          </a:p>
        </p:txBody>
      </p:sp>
      <p:sp>
        <p:nvSpPr>
          <p:cNvPr id="2" name="Title 1"/>
          <p:cNvSpPr>
            <a:spLocks noGrp="1"/>
          </p:cNvSpPr>
          <p:nvPr>
            <p:ph type="title"/>
          </p:nvPr>
        </p:nvSpPr>
        <p:spPr/>
        <p:txBody>
          <a:bodyPr/>
          <a:lstStyle/>
          <a:p>
            <a:endParaRPr lang="en-US"/>
          </a:p>
        </p:txBody>
      </p:sp>
      <p:sp>
        <p:nvSpPr>
          <p:cNvPr id="12" name="Rectangle 2"/>
          <p:cNvSpPr txBox="1">
            <a:spLocks noChangeArrowheads="1"/>
          </p:cNvSpPr>
          <p:nvPr/>
        </p:nvSpPr>
        <p:spPr bwMode="auto">
          <a:xfrm>
            <a:off x="609600"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mtClean="0"/>
              <a:t>Example</a:t>
            </a:r>
            <a:endParaRPr lang="en-US" dirty="0" smtClean="0"/>
          </a:p>
        </p:txBody>
      </p:sp>
    </p:spTree>
    <p:extLst>
      <p:ext uri="{BB962C8B-B14F-4D97-AF65-F5344CB8AC3E}">
        <p14:creationId xmlns:p14="http://schemas.microsoft.com/office/powerpoint/2010/main" val="132140990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1507"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1508"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1509" name="Picture 8" descr="a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98713"/>
            <a:ext cx="2438400"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9" descr="a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81538"/>
            <a:ext cx="2514600"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0" descr="a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476500"/>
            <a:ext cx="24384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3"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11" name="Rectangle 2"/>
          <p:cNvSpPr txBox="1">
            <a:spLocks noChangeArrowheads="1"/>
          </p:cNvSpPr>
          <p:nvPr/>
        </p:nvSpPr>
        <p:spPr bwMode="auto">
          <a:xfrm>
            <a:off x="609600"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mtClean="0"/>
              <a:t>Example</a:t>
            </a:r>
            <a:endParaRPr lang="en-US" dirty="0" smtClean="0"/>
          </a:p>
        </p:txBody>
      </p:sp>
    </p:spTree>
    <p:extLst>
      <p:ext uri="{BB962C8B-B14F-4D97-AF65-F5344CB8AC3E}">
        <p14:creationId xmlns:p14="http://schemas.microsoft.com/office/powerpoint/2010/main" val="72585551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2531"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2532"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2533" name="Picture 8" descr="a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514600"/>
            <a:ext cx="2514600" cy="194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4" name="Picture 9" descr="a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4665663"/>
            <a:ext cx="2514600" cy="196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Picture 10" descr="a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2514600"/>
            <a:ext cx="2514600"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7"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11" name="Rectangle 2"/>
          <p:cNvSpPr txBox="1">
            <a:spLocks noChangeArrowheads="1"/>
          </p:cNvSpPr>
          <p:nvPr/>
        </p:nvSpPr>
        <p:spPr bwMode="auto">
          <a:xfrm>
            <a:off x="609600"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mtClean="0"/>
              <a:t>Example</a:t>
            </a:r>
            <a:endParaRPr lang="en-US" dirty="0" smtClean="0"/>
          </a:p>
        </p:txBody>
      </p:sp>
    </p:spTree>
    <p:extLst>
      <p:ext uri="{BB962C8B-B14F-4D97-AF65-F5344CB8AC3E}">
        <p14:creationId xmlns:p14="http://schemas.microsoft.com/office/powerpoint/2010/main" val="21333199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3555"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3556" name="Text Box 7"/>
          <p:cNvSpPr txBox="1">
            <a:spLocks noChangeArrowheads="1"/>
          </p:cNvSpPr>
          <p:nvPr/>
        </p:nvSpPr>
        <p:spPr bwMode="auto">
          <a:xfrm>
            <a:off x="3048000" y="54244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3557" name="Picture 8" descr="a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463800"/>
            <a:ext cx="257175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Picture 9" descr="a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438400"/>
            <a:ext cx="2600325"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100" y="4668838"/>
            <a:ext cx="2552700" cy="20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11" name="Rectangle 2"/>
          <p:cNvSpPr txBox="1">
            <a:spLocks noChangeArrowheads="1"/>
          </p:cNvSpPr>
          <p:nvPr/>
        </p:nvSpPr>
        <p:spPr bwMode="auto">
          <a:xfrm>
            <a:off x="609600"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mtClean="0"/>
              <a:t>Example</a:t>
            </a:r>
            <a:endParaRPr lang="en-US" dirty="0" smtClean="0"/>
          </a:p>
        </p:txBody>
      </p:sp>
    </p:spTree>
    <p:extLst>
      <p:ext uri="{BB962C8B-B14F-4D97-AF65-F5344CB8AC3E}">
        <p14:creationId xmlns:p14="http://schemas.microsoft.com/office/powerpoint/2010/main" val="11381399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sp>
        <p:nvSpPr>
          <p:cNvPr id="24579" name="Text Box 6"/>
          <p:cNvSpPr txBox="1">
            <a:spLocks noChangeArrowheads="1"/>
          </p:cNvSpPr>
          <p:nvPr/>
        </p:nvSpPr>
        <p:spPr bwMode="auto">
          <a:xfrm>
            <a:off x="5943600" y="31908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a:t>
            </a:r>
            <a:endParaRPr lang="en-US">
              <a:solidFill>
                <a:srgbClr val="FF3300"/>
              </a:solidFill>
              <a:latin typeface="Comic Sans MS" pitchFamily="66" charset="0"/>
              <a:cs typeface="Times New Roman" pitchFamily="18" charset="0"/>
            </a:endParaRPr>
          </a:p>
        </p:txBody>
      </p:sp>
      <p:sp>
        <p:nvSpPr>
          <p:cNvPr id="24580" name="Text Box 7"/>
          <p:cNvSpPr txBox="1">
            <a:spLocks noChangeArrowheads="1"/>
          </p:cNvSpPr>
          <p:nvPr/>
        </p:nvSpPr>
        <p:spPr bwMode="auto">
          <a:xfrm>
            <a:off x="3086100" y="5360988"/>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pic>
        <p:nvPicPr>
          <p:cNvPr id="24581" name="Picture 8" descr="a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2446338"/>
            <a:ext cx="25908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2" name="Picture 9" descr="a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4668838"/>
            <a:ext cx="2514600" cy="197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3" name="Picture 10" descr="kk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446338"/>
            <a:ext cx="2601913" cy="203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4" name="Rectangle 12"/>
          <p:cNvSpPr>
            <a:spLocks noGrp="1" noChangeArrowheads="1"/>
          </p:cNvSpPr>
          <p:nvPr>
            <p:ph type="body" idx="1"/>
          </p:nvPr>
        </p:nvSpPr>
        <p:spPr/>
        <p:txBody>
          <a:bodyPr/>
          <a:lstStyle/>
          <a:p>
            <a:pPr>
              <a:buFont typeface="Arial" charset="0"/>
              <a:buNone/>
            </a:pPr>
            <a:endParaRPr lang="ru-RU" smtClean="0"/>
          </a:p>
        </p:txBody>
      </p:sp>
      <p:pic>
        <p:nvPicPr>
          <p:cNvPr id="24586"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3622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endParaRPr lang="en-US"/>
          </a:p>
        </p:txBody>
      </p:sp>
      <p:sp>
        <p:nvSpPr>
          <p:cNvPr id="12" name="Rectangle 2"/>
          <p:cNvSpPr txBox="1">
            <a:spLocks noChangeArrowheads="1"/>
          </p:cNvSpPr>
          <p:nvPr/>
        </p:nvSpPr>
        <p:spPr bwMode="auto">
          <a:xfrm>
            <a:off x="609600"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mtClean="0"/>
              <a:t>Example</a:t>
            </a:r>
            <a:endParaRPr lang="en-US" dirty="0" smtClean="0"/>
          </a:p>
        </p:txBody>
      </p:sp>
    </p:spTree>
    <p:extLst>
      <p:ext uri="{BB962C8B-B14F-4D97-AF65-F5344CB8AC3E}">
        <p14:creationId xmlns:p14="http://schemas.microsoft.com/office/powerpoint/2010/main" val="269642638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5"/>
          <p:cNvSpPr txBox="1">
            <a:spLocks noChangeArrowheads="1"/>
          </p:cNvSpPr>
          <p:nvPr/>
        </p:nvSpPr>
        <p:spPr bwMode="auto">
          <a:xfrm>
            <a:off x="3048000" y="31146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graphicFrame>
        <p:nvGraphicFramePr>
          <p:cNvPr id="2050" name="Object 8"/>
          <p:cNvGraphicFramePr>
            <a:graphicFrameLocks noChangeAspect="1"/>
          </p:cNvGraphicFramePr>
          <p:nvPr>
            <p:extLst>
              <p:ext uri="{D42A27DB-BD31-4B8C-83A1-F6EECF244321}">
                <p14:modId xmlns:p14="http://schemas.microsoft.com/office/powerpoint/2010/main" val="3370422515"/>
              </p:ext>
            </p:extLst>
          </p:nvPr>
        </p:nvGraphicFramePr>
        <p:xfrm>
          <a:off x="3552825" y="2813050"/>
          <a:ext cx="2352675" cy="1104900"/>
        </p:xfrm>
        <a:graphic>
          <a:graphicData uri="http://schemas.openxmlformats.org/presentationml/2006/ole">
            <mc:AlternateContent xmlns:mc="http://schemas.openxmlformats.org/markup-compatibility/2006">
              <mc:Choice xmlns:v="urn:schemas-microsoft-com:vml" Requires="v">
                <p:oleObj spid="_x0000_s401452" name="Equation" r:id="rId3" imgW="1028700" imgH="482600" progId="Equation.3">
                  <p:embed/>
                </p:oleObj>
              </mc:Choice>
              <mc:Fallback>
                <p:oleObj name="Equation" r:id="rId3" imgW="1028700" imgH="482600" progId="Equation.3">
                  <p:embed/>
                  <p:pic>
                    <p:nvPicPr>
                      <p:cNvPr id="0" name=""/>
                      <p:cNvPicPr>
                        <a:picLocks noChangeAspect="1" noChangeArrowheads="1"/>
                      </p:cNvPicPr>
                      <p:nvPr/>
                    </p:nvPicPr>
                    <p:blipFill>
                      <a:blip r:embed="rId4"/>
                      <a:srcRect/>
                      <a:stretch>
                        <a:fillRect/>
                      </a:stretch>
                    </p:blipFill>
                    <p:spPr bwMode="auto">
                      <a:xfrm>
                        <a:off x="3552825" y="2813050"/>
                        <a:ext cx="2352675" cy="1104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3" name="Rectangle 10"/>
          <p:cNvSpPr>
            <a:spLocks noGrp="1" noChangeArrowheads="1"/>
          </p:cNvSpPr>
          <p:nvPr>
            <p:ph type="title"/>
          </p:nvPr>
        </p:nvSpPr>
        <p:spPr/>
        <p:txBody>
          <a:bodyPr/>
          <a:lstStyle/>
          <a:p>
            <a:r>
              <a:rPr lang="en-US" dirty="0" smtClean="0"/>
              <a:t>Example</a:t>
            </a:r>
          </a:p>
        </p:txBody>
      </p:sp>
      <p:pic>
        <p:nvPicPr>
          <p:cNvPr id="2055" name="Picture 2" descr="File:Waveforms.svg"/>
          <p:cNvPicPr>
            <a:picLocks noChangeAspect="1" noChangeArrowheads="1"/>
          </p:cNvPicPr>
          <p:nvPr/>
        </p:nvPicPr>
        <p:blipFill>
          <a:blip r:embed="rId5">
            <a:extLst>
              <a:ext uri="{28A0092B-C50C-407E-A947-70E740481C1C}">
                <a14:useLocalDpi xmlns:a14="http://schemas.microsoft.com/office/drawing/2010/main" val="0"/>
              </a:ext>
            </a:extLst>
          </a:blip>
          <a:srcRect l="5263" t="29333" r="46317" b="53333"/>
          <a:stretch>
            <a:fillRect/>
          </a:stretch>
        </p:blipFill>
        <p:spPr bwMode="auto">
          <a:xfrm>
            <a:off x="381000" y="25146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84878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6" descr="a5"/>
          <p:cNvPicPr>
            <a:picLocks noChangeAspect="1" noChangeArrowheads="1"/>
          </p:cNvPicPr>
          <p:nvPr/>
        </p:nvPicPr>
        <p:blipFill rotWithShape="1">
          <a:blip r:embed="rId3">
            <a:extLst>
              <a:ext uri="{28A0092B-C50C-407E-A947-70E740481C1C}">
                <a14:useLocalDpi xmlns:a14="http://schemas.microsoft.com/office/drawing/2010/main" val="0"/>
              </a:ext>
            </a:extLst>
          </a:blip>
          <a:srcRect r="28450"/>
          <a:stretch/>
        </p:blipFill>
        <p:spPr bwMode="auto">
          <a:xfrm>
            <a:off x="6153150" y="1942835"/>
            <a:ext cx="21399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10"/>
          <p:cNvSpPr>
            <a:spLocks noGrp="1" noChangeArrowheads="1"/>
          </p:cNvSpPr>
          <p:nvPr>
            <p:ph type="title"/>
          </p:nvPr>
        </p:nvSpPr>
        <p:spPr>
          <a:xfrm>
            <a:off x="313266" y="482600"/>
            <a:ext cx="8229600" cy="914400"/>
          </a:xfrm>
        </p:spPr>
        <p:txBody>
          <a:bodyPr>
            <a:normAutofit fontScale="90000"/>
          </a:bodyPr>
          <a:lstStyle/>
          <a:p>
            <a:r>
              <a:rPr lang="en-US" dirty="0" smtClean="0"/>
              <a:t>We can characterize a function based on its frequency spectrum – the amplitudes and frequencies that went into it. </a:t>
            </a:r>
          </a:p>
        </p:txBody>
      </p:sp>
      <p:sp>
        <p:nvSpPr>
          <p:cNvPr id="3" name="Rectangle 2"/>
          <p:cNvSpPr/>
          <p:nvPr/>
        </p:nvSpPr>
        <p:spPr>
          <a:xfrm>
            <a:off x="7409222" y="3701269"/>
            <a:ext cx="1133644" cy="369332"/>
          </a:xfrm>
          <a:prstGeom prst="rect">
            <a:avLst/>
          </a:prstGeom>
        </p:spPr>
        <p:txBody>
          <a:bodyPr wrap="none">
            <a:spAutoFit/>
          </a:bodyPr>
          <a:lstStyle/>
          <a:p>
            <a:r>
              <a:rPr lang="en-US" dirty="0" smtClean="0"/>
              <a:t>frequency</a:t>
            </a:r>
            <a:endParaRPr lang="en-US" dirty="0"/>
          </a:p>
        </p:txBody>
      </p:sp>
      <p:sp>
        <p:nvSpPr>
          <p:cNvPr id="10" name="Rectangle 9"/>
          <p:cNvSpPr/>
          <p:nvPr/>
        </p:nvSpPr>
        <p:spPr>
          <a:xfrm rot="16200000">
            <a:off x="5703524" y="2354361"/>
            <a:ext cx="1141584" cy="369332"/>
          </a:xfrm>
          <a:prstGeom prst="rect">
            <a:avLst/>
          </a:prstGeom>
        </p:spPr>
        <p:txBody>
          <a:bodyPr wrap="none">
            <a:spAutoFit/>
          </a:bodyPr>
          <a:lstStyle/>
          <a:p>
            <a:r>
              <a:rPr lang="en-US" dirty="0" smtClean="0"/>
              <a:t>amplitude</a:t>
            </a:r>
            <a:endParaRPr lang="en-US" dirty="0"/>
          </a:p>
        </p:txBody>
      </p:sp>
      <p:sp>
        <p:nvSpPr>
          <p:cNvPr id="11" name="Text Box 5"/>
          <p:cNvSpPr txBox="1">
            <a:spLocks noChangeArrowheads="1"/>
          </p:cNvSpPr>
          <p:nvPr/>
        </p:nvSpPr>
        <p:spPr bwMode="auto">
          <a:xfrm>
            <a:off x="3048000" y="27590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graphicFrame>
        <p:nvGraphicFramePr>
          <p:cNvPr id="12" name="Object 8"/>
          <p:cNvGraphicFramePr>
            <a:graphicFrameLocks noChangeAspect="1"/>
          </p:cNvGraphicFramePr>
          <p:nvPr>
            <p:extLst>
              <p:ext uri="{D42A27DB-BD31-4B8C-83A1-F6EECF244321}">
                <p14:modId xmlns:p14="http://schemas.microsoft.com/office/powerpoint/2010/main" val="3832151292"/>
              </p:ext>
            </p:extLst>
          </p:nvPr>
        </p:nvGraphicFramePr>
        <p:xfrm>
          <a:off x="3552825" y="2457450"/>
          <a:ext cx="2352675" cy="1104900"/>
        </p:xfrm>
        <a:graphic>
          <a:graphicData uri="http://schemas.openxmlformats.org/presentationml/2006/ole">
            <mc:AlternateContent xmlns:mc="http://schemas.openxmlformats.org/markup-compatibility/2006">
              <mc:Choice xmlns:v="urn:schemas-microsoft-com:vml" Requires="v">
                <p:oleObj spid="_x0000_s1065" name="Equation" r:id="rId4" imgW="1028700" imgH="482600" progId="Equation.3">
                  <p:embed/>
                </p:oleObj>
              </mc:Choice>
              <mc:Fallback>
                <p:oleObj name="Equation" r:id="rId4" imgW="1028700" imgH="482600" progId="Equation.3">
                  <p:embed/>
                  <p:pic>
                    <p:nvPicPr>
                      <p:cNvPr id="0" name=""/>
                      <p:cNvPicPr>
                        <a:picLocks noChangeAspect="1" noChangeArrowheads="1"/>
                      </p:cNvPicPr>
                      <p:nvPr/>
                    </p:nvPicPr>
                    <p:blipFill>
                      <a:blip r:embed="rId5"/>
                      <a:srcRect/>
                      <a:stretch>
                        <a:fillRect/>
                      </a:stretch>
                    </p:blipFill>
                    <p:spPr bwMode="auto">
                      <a:xfrm>
                        <a:off x="3552825" y="2457450"/>
                        <a:ext cx="2352675" cy="1104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1590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026509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6" descr="a5"/>
          <p:cNvPicPr>
            <a:picLocks noChangeAspect="1" noChangeArrowheads="1"/>
          </p:cNvPicPr>
          <p:nvPr/>
        </p:nvPicPr>
        <p:blipFill rotWithShape="1">
          <a:blip r:embed="rId3">
            <a:extLst>
              <a:ext uri="{28A0092B-C50C-407E-A947-70E740481C1C}">
                <a14:useLocalDpi xmlns:a14="http://schemas.microsoft.com/office/drawing/2010/main" val="0"/>
              </a:ext>
            </a:extLst>
          </a:blip>
          <a:srcRect r="28450"/>
          <a:stretch/>
        </p:blipFill>
        <p:spPr bwMode="auto">
          <a:xfrm>
            <a:off x="6153150" y="1942835"/>
            <a:ext cx="21399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10"/>
          <p:cNvSpPr>
            <a:spLocks noGrp="1" noChangeArrowheads="1"/>
          </p:cNvSpPr>
          <p:nvPr>
            <p:ph type="title"/>
          </p:nvPr>
        </p:nvSpPr>
        <p:spPr>
          <a:xfrm>
            <a:off x="313266" y="482600"/>
            <a:ext cx="8229600" cy="914400"/>
          </a:xfrm>
        </p:spPr>
        <p:txBody>
          <a:bodyPr>
            <a:normAutofit fontScale="90000"/>
          </a:bodyPr>
          <a:lstStyle/>
          <a:p>
            <a:r>
              <a:rPr lang="en-US" dirty="0" smtClean="0"/>
              <a:t>We can characterize a function based on its frequency spectrum – the amplitudes and frequencies that went into it. </a:t>
            </a:r>
          </a:p>
        </p:txBody>
      </p:sp>
      <p:sp>
        <p:nvSpPr>
          <p:cNvPr id="3" name="Rectangle 2"/>
          <p:cNvSpPr/>
          <p:nvPr/>
        </p:nvSpPr>
        <p:spPr>
          <a:xfrm>
            <a:off x="7409222" y="3701269"/>
            <a:ext cx="1133644" cy="369332"/>
          </a:xfrm>
          <a:prstGeom prst="rect">
            <a:avLst/>
          </a:prstGeom>
        </p:spPr>
        <p:txBody>
          <a:bodyPr wrap="none">
            <a:spAutoFit/>
          </a:bodyPr>
          <a:lstStyle/>
          <a:p>
            <a:r>
              <a:rPr lang="en-US" dirty="0" smtClean="0"/>
              <a:t>frequency</a:t>
            </a:r>
            <a:endParaRPr lang="en-US" dirty="0"/>
          </a:p>
        </p:txBody>
      </p:sp>
      <p:sp>
        <p:nvSpPr>
          <p:cNvPr id="10" name="Rectangle 9"/>
          <p:cNvSpPr/>
          <p:nvPr/>
        </p:nvSpPr>
        <p:spPr>
          <a:xfrm rot="16200000">
            <a:off x="5703524" y="2354361"/>
            <a:ext cx="1141584" cy="369332"/>
          </a:xfrm>
          <a:prstGeom prst="rect">
            <a:avLst/>
          </a:prstGeom>
        </p:spPr>
        <p:txBody>
          <a:bodyPr wrap="none">
            <a:spAutoFit/>
          </a:bodyPr>
          <a:lstStyle/>
          <a:p>
            <a:r>
              <a:rPr lang="en-US" dirty="0" smtClean="0"/>
              <a:t>amplitude</a:t>
            </a:r>
            <a:endParaRPr lang="en-US" dirty="0"/>
          </a:p>
        </p:txBody>
      </p:sp>
      <p:sp>
        <p:nvSpPr>
          <p:cNvPr id="11" name="Text Box 5"/>
          <p:cNvSpPr txBox="1">
            <a:spLocks noChangeArrowheads="1"/>
          </p:cNvSpPr>
          <p:nvPr/>
        </p:nvSpPr>
        <p:spPr bwMode="auto">
          <a:xfrm>
            <a:off x="3048000" y="27590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graphicFrame>
        <p:nvGraphicFramePr>
          <p:cNvPr id="12" name="Object 8"/>
          <p:cNvGraphicFramePr>
            <a:graphicFrameLocks noChangeAspect="1"/>
          </p:cNvGraphicFramePr>
          <p:nvPr>
            <p:extLst>
              <p:ext uri="{D42A27DB-BD31-4B8C-83A1-F6EECF244321}">
                <p14:modId xmlns:p14="http://schemas.microsoft.com/office/powerpoint/2010/main" val="1359278610"/>
              </p:ext>
            </p:extLst>
          </p:nvPr>
        </p:nvGraphicFramePr>
        <p:xfrm>
          <a:off x="3552825" y="2457450"/>
          <a:ext cx="2352675" cy="1104900"/>
        </p:xfrm>
        <a:graphic>
          <a:graphicData uri="http://schemas.openxmlformats.org/presentationml/2006/ole">
            <mc:AlternateContent xmlns:mc="http://schemas.openxmlformats.org/markup-compatibility/2006">
              <mc:Choice xmlns:v="urn:schemas-microsoft-com:vml" Requires="v">
                <p:oleObj spid="_x0000_s442408" name="Equation" r:id="rId4" imgW="1028700" imgH="482600" progId="Equation.3">
                  <p:embed/>
                </p:oleObj>
              </mc:Choice>
              <mc:Fallback>
                <p:oleObj name="Equation" r:id="rId4" imgW="1028700" imgH="482600" progId="Equation.3">
                  <p:embed/>
                  <p:pic>
                    <p:nvPicPr>
                      <p:cNvPr id="0" name=""/>
                      <p:cNvPicPr>
                        <a:picLocks noChangeAspect="1" noChangeArrowheads="1"/>
                      </p:cNvPicPr>
                      <p:nvPr/>
                    </p:nvPicPr>
                    <p:blipFill>
                      <a:blip r:embed="rId5"/>
                      <a:srcRect/>
                      <a:stretch>
                        <a:fillRect/>
                      </a:stretch>
                    </p:blipFill>
                    <p:spPr bwMode="auto">
                      <a:xfrm>
                        <a:off x="3552825" y="2457450"/>
                        <a:ext cx="2352675" cy="1104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1590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p:cNvSpPr txBox="1">
            <a:spLocks noChangeArrowheads="1"/>
          </p:cNvSpPr>
          <p:nvPr/>
        </p:nvSpPr>
        <p:spPr bwMode="auto">
          <a:xfrm>
            <a:off x="381000" y="38735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z="2400" dirty="0" smtClean="0"/>
              <a:t>Or we can start with the spectrum and reconstruct the signal:</a:t>
            </a:r>
          </a:p>
        </p:txBody>
      </p:sp>
      <p:pic>
        <p:nvPicPr>
          <p:cNvPr id="16" name="Picture 6" descr="a5"/>
          <p:cNvPicPr>
            <a:picLocks noChangeAspect="1" noChangeArrowheads="1"/>
          </p:cNvPicPr>
          <p:nvPr/>
        </p:nvPicPr>
        <p:blipFill rotWithShape="1">
          <a:blip r:embed="rId3">
            <a:extLst>
              <a:ext uri="{28A0092B-C50C-407E-A947-70E740481C1C}">
                <a14:useLocalDpi xmlns:a14="http://schemas.microsoft.com/office/drawing/2010/main" val="0"/>
              </a:ext>
            </a:extLst>
          </a:blip>
          <a:srcRect r="28450"/>
          <a:stretch/>
        </p:blipFill>
        <p:spPr bwMode="auto">
          <a:xfrm>
            <a:off x="6174316" y="4723619"/>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7430388" y="6482053"/>
            <a:ext cx="1133644" cy="369332"/>
          </a:xfrm>
          <a:prstGeom prst="rect">
            <a:avLst/>
          </a:prstGeom>
        </p:spPr>
        <p:txBody>
          <a:bodyPr wrap="none">
            <a:spAutoFit/>
          </a:bodyPr>
          <a:lstStyle/>
          <a:p>
            <a:r>
              <a:rPr lang="en-US" dirty="0" smtClean="0"/>
              <a:t>frequency</a:t>
            </a:r>
            <a:endParaRPr lang="en-US" dirty="0"/>
          </a:p>
        </p:txBody>
      </p:sp>
      <p:sp>
        <p:nvSpPr>
          <p:cNvPr id="18" name="Rectangle 17"/>
          <p:cNvSpPr/>
          <p:nvPr/>
        </p:nvSpPr>
        <p:spPr>
          <a:xfrm rot="16200000">
            <a:off x="5724690" y="5135145"/>
            <a:ext cx="1141584" cy="369332"/>
          </a:xfrm>
          <a:prstGeom prst="rect">
            <a:avLst/>
          </a:prstGeom>
        </p:spPr>
        <p:txBody>
          <a:bodyPr wrap="none">
            <a:spAutoFit/>
          </a:bodyPr>
          <a:lstStyle/>
          <a:p>
            <a:r>
              <a:rPr lang="en-US" dirty="0" smtClean="0"/>
              <a:t>amplitude</a:t>
            </a:r>
            <a:endParaRPr lang="en-US" dirty="0"/>
          </a:p>
        </p:txBody>
      </p:sp>
      <p:cxnSp>
        <p:nvCxnSpPr>
          <p:cNvPr id="7" name="Straight Connector 6"/>
          <p:cNvCxnSpPr/>
          <p:nvPr/>
        </p:nvCxnSpPr>
        <p:spPr>
          <a:xfrm>
            <a:off x="8194648" y="5143500"/>
            <a:ext cx="0" cy="12319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21417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ea typeface="ＭＳ Ｐゴシック" pitchFamily="-83" charset="-128"/>
                <a:cs typeface="ＭＳ Ｐゴシック" pitchFamily="-83" charset="-128"/>
              </a:rPr>
              <a:t>Convolution</a:t>
            </a:r>
          </a:p>
        </p:txBody>
      </p:sp>
      <p:sp>
        <p:nvSpPr>
          <p:cNvPr id="28675" name="Rectangle 5"/>
          <p:cNvSpPr>
            <a:spLocks noChangeArrowheads="1"/>
          </p:cNvSpPr>
          <p:nvPr/>
        </p:nvSpPr>
        <p:spPr bwMode="auto">
          <a:xfrm>
            <a:off x="3352800" y="2590800"/>
            <a:ext cx="2362200" cy="2362200"/>
          </a:xfrm>
          <a:prstGeom prst="rect">
            <a:avLst/>
          </a:prstGeom>
          <a:noFill/>
          <a:ln w="9525">
            <a:solidFill>
              <a:schemeClr val="tx1"/>
            </a:solidFill>
            <a:miter lim="800000"/>
            <a:headEnd/>
            <a:tailEnd/>
          </a:ln>
        </p:spPr>
        <p:txBody>
          <a:bodyPr wrap="none" anchor="ctr">
            <a:prstTxWarp prst="textNoShape">
              <a:avLst/>
            </a:prstTxWarp>
          </a:bodyPr>
          <a:lstStyle/>
          <a:p>
            <a:pPr algn="ctr"/>
            <a:endParaRPr lang="en-US">
              <a:solidFill>
                <a:prstClr val="black"/>
              </a:solidFill>
              <a:latin typeface="Calibri"/>
            </a:endParaRPr>
          </a:p>
        </p:txBody>
      </p:sp>
      <p:pic>
        <p:nvPicPr>
          <p:cNvPr id="815111" name="Picture 7" descr="tmp"/>
          <p:cNvPicPr>
            <a:picLocks noChangeAspect="1" noChangeArrowheads="1"/>
          </p:cNvPicPr>
          <p:nvPr/>
        </p:nvPicPr>
        <p:blipFill>
          <a:blip r:embed="rId2"/>
          <a:srcRect/>
          <a:stretch>
            <a:fillRect/>
          </a:stretch>
        </p:blipFill>
        <p:spPr bwMode="auto">
          <a:xfrm>
            <a:off x="1150938" y="2681288"/>
            <a:ext cx="746125" cy="747712"/>
          </a:xfrm>
          <a:prstGeom prst="rect">
            <a:avLst/>
          </a:prstGeom>
          <a:noFill/>
          <a:ln w="9525">
            <a:noFill/>
            <a:miter lim="800000"/>
            <a:headEnd/>
            <a:tailEnd/>
          </a:ln>
        </p:spPr>
      </p:pic>
      <p:pic>
        <p:nvPicPr>
          <p:cNvPr id="815112" name="Picture 8" descr="tmp"/>
          <p:cNvPicPr>
            <a:picLocks noChangeAspect="1" noChangeArrowheads="1"/>
          </p:cNvPicPr>
          <p:nvPr/>
        </p:nvPicPr>
        <p:blipFill>
          <a:blip r:embed="rId3"/>
          <a:srcRect/>
          <a:stretch>
            <a:fillRect/>
          </a:stretch>
        </p:blipFill>
        <p:spPr bwMode="auto">
          <a:xfrm>
            <a:off x="1149350" y="2667000"/>
            <a:ext cx="747713" cy="747713"/>
          </a:xfrm>
          <a:prstGeom prst="rect">
            <a:avLst/>
          </a:prstGeom>
          <a:noFill/>
          <a:ln w="9525">
            <a:noFill/>
            <a:miter lim="800000"/>
            <a:headEnd/>
            <a:tailEnd/>
          </a:ln>
        </p:spPr>
      </p:pic>
      <p:pic>
        <p:nvPicPr>
          <p:cNvPr id="1033" name="Picture 10" descr="tmp"/>
          <p:cNvPicPr>
            <a:picLocks noChangeAspect="1" noChangeArrowheads="1"/>
          </p:cNvPicPr>
          <p:nvPr/>
        </p:nvPicPr>
        <p:blipFill>
          <a:blip r:embed="rId4"/>
          <a:srcRect/>
          <a:stretch>
            <a:fillRect/>
          </a:stretch>
        </p:blipFill>
        <p:spPr bwMode="auto">
          <a:xfrm>
            <a:off x="1150938" y="2681288"/>
            <a:ext cx="747712" cy="747712"/>
          </a:xfrm>
          <a:prstGeom prst="rect">
            <a:avLst/>
          </a:prstGeom>
          <a:noFill/>
          <a:ln w="9525">
            <a:noFill/>
            <a:miter lim="800000"/>
            <a:headEnd/>
            <a:tailEnd/>
          </a:ln>
        </p:spPr>
      </p:pic>
      <p:sp>
        <p:nvSpPr>
          <p:cNvPr id="28679" name="Rectangle 11"/>
          <p:cNvSpPr>
            <a:spLocks noChangeArrowheads="1"/>
          </p:cNvSpPr>
          <p:nvPr/>
        </p:nvSpPr>
        <p:spPr bwMode="auto">
          <a:xfrm>
            <a:off x="-381000" y="4343400"/>
            <a:ext cx="1143000" cy="1219200"/>
          </a:xfrm>
          <a:prstGeom prst="rect">
            <a:avLst/>
          </a:prstGeom>
          <a:solidFill>
            <a:schemeClr val="bg1"/>
          </a:solidFill>
          <a:ln w="9525">
            <a:noFill/>
            <a:miter lim="800000"/>
            <a:headEnd/>
            <a:tailEnd/>
          </a:ln>
        </p:spPr>
        <p:txBody>
          <a:bodyPr wrap="none" anchor="ctr">
            <a:prstTxWarp prst="textNoShape">
              <a:avLst/>
            </a:prstTxWarp>
          </a:bodyPr>
          <a:lstStyle/>
          <a:p>
            <a:endParaRPr lang="en-US">
              <a:solidFill>
                <a:prstClr val="black"/>
              </a:solidFill>
              <a:latin typeface="Calibri" pitchFamily="-83" charset="0"/>
            </a:endParaRPr>
          </a:p>
        </p:txBody>
      </p:sp>
      <p:pic>
        <p:nvPicPr>
          <p:cNvPr id="815116" name="Picture 12" descr="tmp"/>
          <p:cNvPicPr>
            <a:picLocks noChangeAspect="1" noChangeArrowheads="1"/>
          </p:cNvPicPr>
          <p:nvPr/>
        </p:nvPicPr>
        <p:blipFill>
          <a:blip r:embed="rId4"/>
          <a:srcRect/>
          <a:stretch>
            <a:fillRect/>
          </a:stretch>
        </p:blipFill>
        <p:spPr bwMode="auto">
          <a:xfrm>
            <a:off x="3359150" y="2590800"/>
            <a:ext cx="747713" cy="747713"/>
          </a:xfrm>
          <a:prstGeom prst="rect">
            <a:avLst/>
          </a:prstGeom>
          <a:noFill/>
          <a:ln w="9525">
            <a:noFill/>
            <a:miter lim="800000"/>
            <a:headEnd/>
            <a:tailEnd/>
          </a:ln>
        </p:spPr>
      </p:pic>
      <p:pic>
        <p:nvPicPr>
          <p:cNvPr id="28681" name="Picture 3"/>
          <p:cNvPicPr>
            <a:picLocks noChangeAspect="1" noChangeArrowheads="1"/>
          </p:cNvPicPr>
          <p:nvPr/>
        </p:nvPicPr>
        <p:blipFill>
          <a:blip r:embed="rId5"/>
          <a:srcRect/>
          <a:stretch>
            <a:fillRect/>
          </a:stretch>
        </p:blipFill>
        <p:spPr bwMode="auto">
          <a:xfrm>
            <a:off x="4343400" y="3581400"/>
            <a:ext cx="381000" cy="322263"/>
          </a:xfrm>
          <a:prstGeom prst="rect">
            <a:avLst/>
          </a:prstGeom>
          <a:noFill/>
          <a:ln w="9525">
            <a:noFill/>
            <a:miter lim="800000"/>
            <a:headEnd/>
            <a:tailEnd/>
          </a:ln>
        </p:spPr>
      </p:pic>
      <p:sp>
        <p:nvSpPr>
          <p:cNvPr id="28682" name="Text Box 10"/>
          <p:cNvSpPr txBox="1">
            <a:spLocks noChangeArrowheads="1"/>
          </p:cNvSpPr>
          <p:nvPr/>
        </p:nvSpPr>
        <p:spPr bwMode="auto">
          <a:xfrm>
            <a:off x="7239000" y="6553200"/>
            <a:ext cx="1928813" cy="307975"/>
          </a:xfrm>
          <a:prstGeom prst="rect">
            <a:avLst/>
          </a:prstGeom>
          <a:noFill/>
          <a:ln w="9525">
            <a:noFill/>
            <a:miter lim="800000"/>
            <a:headEnd/>
            <a:tailEnd/>
          </a:ln>
        </p:spPr>
        <p:txBody>
          <a:bodyPr wrap="none">
            <a:prstTxWarp prst="textNoShape">
              <a:avLst/>
            </a:prstTxWarp>
            <a:spAutoFit/>
          </a:bodyPr>
          <a:lstStyle/>
          <a:p>
            <a:r>
              <a:rPr lang="en-US" sz="1400">
                <a:solidFill>
                  <a:prstClr val="black"/>
                </a:solidFill>
                <a:latin typeface="Calibri" pitchFamily="-83" charset="0"/>
              </a:rPr>
              <a:t>Adapted from F. Durand</a:t>
            </a:r>
          </a:p>
        </p:txBody>
      </p:sp>
    </p:spTree>
    <p:extLst>
      <p:ext uri="{BB962C8B-B14F-4D97-AF65-F5344CB8AC3E}">
        <p14:creationId xmlns:p14="http://schemas.microsoft.com/office/powerpoint/2010/main" val="222813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51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5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51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3.61111E-6 5.78035E-8 C 0.06945 -0.00579 0.10608 -0.0037 0.19306 -0.00232 C 0.20105 0.01387 0.19861 0.00647 0.20174 0.01872 C 0.20052 0.03583 0.2007 0.05317 0.19827 0.07005 C 0.19584 0.08739 0.17796 0.08924 0.16841 0.09341 C 0.13785 0.09179 0.11563 0.08855 0.08594 0.08647 C 0.06146 0.08716 0.0099 0.06982 -0.01927 0.09572 C -0.02239 0.10843 -0.02517 0.11676 -0.01927 0.13317 C -0.01927 0.13317 -0.00607 0.13895 -0.00347 0.14011 C -0.00173 0.14104 0.00174 0.14265 0.00174 0.14265 C 0.04983 0.20369 0.16754 0.15005 0.19827 0.14959 C 0.20348 0.15028 0.21025 0.14682 0.21407 0.1519 C 0.2191 0.15861 0.21528 0.17086 0.21754 0.17988 C 0.21598 0.18843 0.2165 0.19861 0.21233 0.20554 C 0.20452 0.21895 0.18525 0.23352 0.17205 0.23375 C 0.11129 0.23514 0.05035 0.23537 -0.01041 0.23606 C -0.01371 0.24023 -0.02274 0.2608 -0.01215 0.26173 C 0.01875 0.26473 0.04983 0.26335 0.08073 0.26404 C 0.13855 0.27028 0.0948 0.26635 0.21233 0.26635 " pathEditMode="relative" ptsTypes="ffffffffffffffffffA">
                                      <p:cBhvr>
                                        <p:cTn id="22" dur="2000" fill="hold"/>
                                        <p:tgtEl>
                                          <p:spTgt spid="8151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6" descr="a5"/>
          <p:cNvPicPr>
            <a:picLocks noChangeAspect="1" noChangeArrowheads="1"/>
          </p:cNvPicPr>
          <p:nvPr/>
        </p:nvPicPr>
        <p:blipFill rotWithShape="1">
          <a:blip r:embed="rId3">
            <a:extLst>
              <a:ext uri="{28A0092B-C50C-407E-A947-70E740481C1C}">
                <a14:useLocalDpi xmlns:a14="http://schemas.microsoft.com/office/drawing/2010/main" val="0"/>
              </a:ext>
            </a:extLst>
          </a:blip>
          <a:srcRect r="28450"/>
          <a:stretch/>
        </p:blipFill>
        <p:spPr bwMode="auto">
          <a:xfrm>
            <a:off x="6153150" y="1942835"/>
            <a:ext cx="21399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Rectangle 10"/>
          <p:cNvSpPr>
            <a:spLocks noGrp="1" noChangeArrowheads="1"/>
          </p:cNvSpPr>
          <p:nvPr>
            <p:ph type="title"/>
          </p:nvPr>
        </p:nvSpPr>
        <p:spPr>
          <a:xfrm>
            <a:off x="313266" y="482600"/>
            <a:ext cx="8229600" cy="914400"/>
          </a:xfrm>
        </p:spPr>
        <p:txBody>
          <a:bodyPr>
            <a:normAutofit fontScale="90000"/>
          </a:bodyPr>
          <a:lstStyle/>
          <a:p>
            <a:r>
              <a:rPr lang="en-US" dirty="0" smtClean="0"/>
              <a:t>We can characterize a function based on its frequency spectrum – the amplitudes and frequencies that went into it. </a:t>
            </a:r>
          </a:p>
        </p:txBody>
      </p:sp>
      <p:sp>
        <p:nvSpPr>
          <p:cNvPr id="3" name="Rectangle 2"/>
          <p:cNvSpPr/>
          <p:nvPr/>
        </p:nvSpPr>
        <p:spPr>
          <a:xfrm>
            <a:off x="7409222" y="3701269"/>
            <a:ext cx="1133644" cy="369332"/>
          </a:xfrm>
          <a:prstGeom prst="rect">
            <a:avLst/>
          </a:prstGeom>
        </p:spPr>
        <p:txBody>
          <a:bodyPr wrap="none">
            <a:spAutoFit/>
          </a:bodyPr>
          <a:lstStyle/>
          <a:p>
            <a:r>
              <a:rPr lang="en-US" dirty="0" smtClean="0"/>
              <a:t>frequency</a:t>
            </a:r>
            <a:endParaRPr lang="en-US" dirty="0"/>
          </a:p>
        </p:txBody>
      </p:sp>
      <p:sp>
        <p:nvSpPr>
          <p:cNvPr id="10" name="Rectangle 9"/>
          <p:cNvSpPr/>
          <p:nvPr/>
        </p:nvSpPr>
        <p:spPr>
          <a:xfrm rot="16200000">
            <a:off x="5703524" y="2354361"/>
            <a:ext cx="1141584" cy="369332"/>
          </a:xfrm>
          <a:prstGeom prst="rect">
            <a:avLst/>
          </a:prstGeom>
        </p:spPr>
        <p:txBody>
          <a:bodyPr wrap="none">
            <a:spAutoFit/>
          </a:bodyPr>
          <a:lstStyle/>
          <a:p>
            <a:r>
              <a:rPr lang="en-US" dirty="0" smtClean="0"/>
              <a:t>amplitude</a:t>
            </a:r>
            <a:endParaRPr lang="en-US" dirty="0"/>
          </a:p>
        </p:txBody>
      </p:sp>
      <p:sp>
        <p:nvSpPr>
          <p:cNvPr id="11" name="Text Box 5"/>
          <p:cNvSpPr txBox="1">
            <a:spLocks noChangeArrowheads="1"/>
          </p:cNvSpPr>
          <p:nvPr/>
        </p:nvSpPr>
        <p:spPr bwMode="auto">
          <a:xfrm>
            <a:off x="3048000" y="2759075"/>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50000"/>
              </a:spcBef>
              <a:spcAft>
                <a:spcPct val="0"/>
              </a:spcAft>
            </a:pPr>
            <a:r>
              <a:rPr lang="en-US" sz="2800">
                <a:solidFill>
                  <a:srgbClr val="C0504D"/>
                </a:solidFill>
                <a:latin typeface="Comic Sans MS" pitchFamily="66" charset="0"/>
                <a:cs typeface="Times New Roman" pitchFamily="18" charset="0"/>
              </a:rPr>
              <a:t>= </a:t>
            </a:r>
            <a:endParaRPr lang="en-US">
              <a:solidFill>
                <a:srgbClr val="FF3300"/>
              </a:solidFill>
              <a:latin typeface="Comic Sans MS" pitchFamily="66" charset="0"/>
              <a:cs typeface="Times New Roman" pitchFamily="18" charset="0"/>
            </a:endParaRPr>
          </a:p>
        </p:txBody>
      </p:sp>
      <p:graphicFrame>
        <p:nvGraphicFramePr>
          <p:cNvPr id="12" name="Object 8"/>
          <p:cNvGraphicFramePr>
            <a:graphicFrameLocks noChangeAspect="1"/>
          </p:cNvGraphicFramePr>
          <p:nvPr>
            <p:extLst>
              <p:ext uri="{D42A27DB-BD31-4B8C-83A1-F6EECF244321}">
                <p14:modId xmlns:p14="http://schemas.microsoft.com/office/powerpoint/2010/main" val="1724119372"/>
              </p:ext>
            </p:extLst>
          </p:nvPr>
        </p:nvGraphicFramePr>
        <p:xfrm>
          <a:off x="3552825" y="2457450"/>
          <a:ext cx="2352675" cy="1104900"/>
        </p:xfrm>
        <a:graphic>
          <a:graphicData uri="http://schemas.openxmlformats.org/presentationml/2006/ole">
            <mc:AlternateContent xmlns:mc="http://schemas.openxmlformats.org/markup-compatibility/2006">
              <mc:Choice xmlns:v="urn:schemas-microsoft-com:vml" Requires="v">
                <p:oleObj spid="_x0000_s443431" name="Equation" r:id="rId4" imgW="1028700" imgH="482600" progId="Equation.3">
                  <p:embed/>
                </p:oleObj>
              </mc:Choice>
              <mc:Fallback>
                <p:oleObj name="Equation" r:id="rId4" imgW="1028700" imgH="482600" progId="Equation.3">
                  <p:embed/>
                  <p:pic>
                    <p:nvPicPr>
                      <p:cNvPr id="0" name=""/>
                      <p:cNvPicPr>
                        <a:picLocks noChangeAspect="1" noChangeArrowheads="1"/>
                      </p:cNvPicPr>
                      <p:nvPr/>
                    </p:nvPicPr>
                    <p:blipFill>
                      <a:blip r:embed="rId5"/>
                      <a:srcRect/>
                      <a:stretch>
                        <a:fillRect/>
                      </a:stretch>
                    </p:blipFill>
                    <p:spPr bwMode="auto">
                      <a:xfrm>
                        <a:off x="3552825" y="2457450"/>
                        <a:ext cx="2352675" cy="11049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 name="Picture 2" descr="File:Waveforms.svg"/>
          <p:cNvPicPr>
            <a:picLocks noChangeAspect="1" noChangeArrowheads="1"/>
          </p:cNvPicPr>
          <p:nvPr/>
        </p:nvPicPr>
        <p:blipFill>
          <a:blip r:embed="rId6">
            <a:extLst>
              <a:ext uri="{28A0092B-C50C-407E-A947-70E740481C1C}">
                <a14:useLocalDpi xmlns:a14="http://schemas.microsoft.com/office/drawing/2010/main" val="0"/>
              </a:ext>
            </a:extLst>
          </a:blip>
          <a:srcRect l="5263" t="29333" r="46317" b="53333"/>
          <a:stretch>
            <a:fillRect/>
          </a:stretch>
        </p:blipFill>
        <p:spPr bwMode="auto">
          <a:xfrm>
            <a:off x="381000" y="2159000"/>
            <a:ext cx="2286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0"/>
          <p:cNvSpPr txBox="1">
            <a:spLocks noChangeArrowheads="1"/>
          </p:cNvSpPr>
          <p:nvPr/>
        </p:nvSpPr>
        <p:spPr bwMode="auto">
          <a:xfrm>
            <a:off x="381000" y="38735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z="2400" dirty="0" smtClean="0"/>
              <a:t>Or we can start with the spectrum and reconstruct the signal:</a:t>
            </a:r>
          </a:p>
        </p:txBody>
      </p:sp>
      <p:pic>
        <p:nvPicPr>
          <p:cNvPr id="16" name="Picture 6" descr="a5"/>
          <p:cNvPicPr>
            <a:picLocks noChangeAspect="1" noChangeArrowheads="1"/>
          </p:cNvPicPr>
          <p:nvPr/>
        </p:nvPicPr>
        <p:blipFill rotWithShape="1">
          <a:blip r:embed="rId3">
            <a:extLst>
              <a:ext uri="{28A0092B-C50C-407E-A947-70E740481C1C}">
                <a14:useLocalDpi xmlns:a14="http://schemas.microsoft.com/office/drawing/2010/main" val="0"/>
              </a:ext>
            </a:extLst>
          </a:blip>
          <a:srcRect r="28450"/>
          <a:stretch/>
        </p:blipFill>
        <p:spPr bwMode="auto">
          <a:xfrm>
            <a:off x="6174316" y="4723619"/>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7430388" y="6482053"/>
            <a:ext cx="1133644" cy="369332"/>
          </a:xfrm>
          <a:prstGeom prst="rect">
            <a:avLst/>
          </a:prstGeom>
        </p:spPr>
        <p:txBody>
          <a:bodyPr wrap="none">
            <a:spAutoFit/>
          </a:bodyPr>
          <a:lstStyle/>
          <a:p>
            <a:r>
              <a:rPr lang="en-US" dirty="0" smtClean="0"/>
              <a:t>frequency</a:t>
            </a:r>
            <a:endParaRPr lang="en-US" dirty="0"/>
          </a:p>
        </p:txBody>
      </p:sp>
      <p:sp>
        <p:nvSpPr>
          <p:cNvPr id="18" name="Rectangle 17"/>
          <p:cNvSpPr/>
          <p:nvPr/>
        </p:nvSpPr>
        <p:spPr>
          <a:xfrm rot="16200000">
            <a:off x="5724690" y="5135145"/>
            <a:ext cx="1141584" cy="369332"/>
          </a:xfrm>
          <a:prstGeom prst="rect">
            <a:avLst/>
          </a:prstGeom>
        </p:spPr>
        <p:txBody>
          <a:bodyPr wrap="none">
            <a:spAutoFit/>
          </a:bodyPr>
          <a:lstStyle/>
          <a:p>
            <a:r>
              <a:rPr lang="en-US" dirty="0" smtClean="0"/>
              <a:t>amplitude</a:t>
            </a:r>
            <a:endParaRPr lang="en-US" dirty="0"/>
          </a:p>
        </p:txBody>
      </p:sp>
      <p:cxnSp>
        <p:nvCxnSpPr>
          <p:cNvPr id="7" name="Straight Connector 6"/>
          <p:cNvCxnSpPr/>
          <p:nvPr/>
        </p:nvCxnSpPr>
        <p:spPr>
          <a:xfrm>
            <a:off x="8194648" y="5143500"/>
            <a:ext cx="0" cy="12319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ight Arrow 19"/>
          <p:cNvSpPr/>
          <p:nvPr/>
        </p:nvSpPr>
        <p:spPr>
          <a:xfrm flipH="1">
            <a:off x="4267200" y="5509603"/>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5" name="Picture 4"/>
          <p:cNvPicPr>
            <a:picLocks noChangeAspect="1"/>
          </p:cNvPicPr>
          <p:nvPr/>
        </p:nvPicPr>
        <p:blipFill>
          <a:blip r:embed="rId7"/>
          <a:stretch>
            <a:fillRect/>
          </a:stretch>
        </p:blipFill>
        <p:spPr>
          <a:xfrm>
            <a:off x="238125" y="4715988"/>
            <a:ext cx="2819400" cy="1968229"/>
          </a:xfrm>
          <a:prstGeom prst="rect">
            <a:avLst/>
          </a:prstGeom>
        </p:spPr>
      </p:pic>
    </p:spTree>
    <p:extLst>
      <p:ext uri="{BB962C8B-B14F-4D97-AF65-F5344CB8AC3E}">
        <p14:creationId xmlns:p14="http://schemas.microsoft.com/office/powerpoint/2010/main" val="22961721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txBox="1">
            <a:spLocks noChangeArrowheads="1"/>
          </p:cNvSpPr>
          <p:nvPr/>
        </p:nvSpPr>
        <p:spPr bwMode="auto">
          <a:xfrm>
            <a:off x="334432"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z="2400" dirty="0" smtClean="0"/>
              <a:t>Or we can start with the spectrum and reconstruct the signal:</a:t>
            </a:r>
          </a:p>
        </p:txBody>
      </p:sp>
      <p:pic>
        <p:nvPicPr>
          <p:cNvPr id="16" name="Picture 6" descr="a5"/>
          <p:cNvPicPr>
            <a:picLocks noChangeAspect="1" noChangeArrowheads="1"/>
          </p:cNvPicPr>
          <p:nvPr/>
        </p:nvPicPr>
        <p:blipFill rotWithShape="1">
          <a:blip r:embed="rId2">
            <a:extLst>
              <a:ext uri="{28A0092B-C50C-407E-A947-70E740481C1C}">
                <a14:useLocalDpi xmlns:a14="http://schemas.microsoft.com/office/drawing/2010/main" val="0"/>
              </a:ext>
            </a:extLst>
          </a:blip>
          <a:srcRect r="28450"/>
          <a:stretch/>
        </p:blipFill>
        <p:spPr bwMode="auto">
          <a:xfrm>
            <a:off x="6127748" y="1002519"/>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7383820" y="2760953"/>
            <a:ext cx="1133644" cy="369332"/>
          </a:xfrm>
          <a:prstGeom prst="rect">
            <a:avLst/>
          </a:prstGeom>
        </p:spPr>
        <p:txBody>
          <a:bodyPr wrap="none">
            <a:spAutoFit/>
          </a:bodyPr>
          <a:lstStyle/>
          <a:p>
            <a:r>
              <a:rPr lang="en-US" dirty="0" smtClean="0"/>
              <a:t>frequency</a:t>
            </a:r>
            <a:endParaRPr lang="en-US" dirty="0"/>
          </a:p>
        </p:txBody>
      </p:sp>
      <p:sp>
        <p:nvSpPr>
          <p:cNvPr id="18" name="Rectangle 17"/>
          <p:cNvSpPr/>
          <p:nvPr/>
        </p:nvSpPr>
        <p:spPr>
          <a:xfrm rot="16200000">
            <a:off x="5678122" y="1414045"/>
            <a:ext cx="1141584" cy="369332"/>
          </a:xfrm>
          <a:prstGeom prst="rect">
            <a:avLst/>
          </a:prstGeom>
        </p:spPr>
        <p:txBody>
          <a:bodyPr wrap="none">
            <a:spAutoFit/>
          </a:bodyPr>
          <a:lstStyle/>
          <a:p>
            <a:r>
              <a:rPr lang="en-US" dirty="0" smtClean="0"/>
              <a:t>amplitude</a:t>
            </a:r>
            <a:endParaRPr lang="en-US" dirty="0"/>
          </a:p>
        </p:txBody>
      </p:sp>
      <p:cxnSp>
        <p:nvCxnSpPr>
          <p:cNvPr id="7" name="Straight Connector 6"/>
          <p:cNvCxnSpPr/>
          <p:nvPr/>
        </p:nvCxnSpPr>
        <p:spPr>
          <a:xfrm>
            <a:off x="8148080" y="1422400"/>
            <a:ext cx="0" cy="12319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ight Arrow 19"/>
          <p:cNvSpPr/>
          <p:nvPr/>
        </p:nvSpPr>
        <p:spPr>
          <a:xfrm flipH="1">
            <a:off x="4220632" y="1788503"/>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5" name="Picture 4"/>
          <p:cNvPicPr>
            <a:picLocks noChangeAspect="1"/>
          </p:cNvPicPr>
          <p:nvPr/>
        </p:nvPicPr>
        <p:blipFill>
          <a:blip r:embed="rId3"/>
          <a:stretch>
            <a:fillRect/>
          </a:stretch>
        </p:blipFill>
        <p:spPr>
          <a:xfrm>
            <a:off x="191557" y="994888"/>
            <a:ext cx="2819400" cy="1968229"/>
          </a:xfrm>
          <a:prstGeom prst="rect">
            <a:avLst/>
          </a:prstGeom>
        </p:spPr>
      </p:pic>
    </p:spTree>
    <p:extLst>
      <p:ext uri="{BB962C8B-B14F-4D97-AF65-F5344CB8AC3E}">
        <p14:creationId xmlns:p14="http://schemas.microsoft.com/office/powerpoint/2010/main" val="19803402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txBox="1">
            <a:spLocks noChangeArrowheads="1"/>
          </p:cNvSpPr>
          <p:nvPr/>
        </p:nvSpPr>
        <p:spPr bwMode="auto">
          <a:xfrm>
            <a:off x="334432"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z="2400" dirty="0" smtClean="0"/>
              <a:t>Or we can start with the spectrum and reconstruct the signal:</a:t>
            </a:r>
          </a:p>
        </p:txBody>
      </p:sp>
      <p:pic>
        <p:nvPicPr>
          <p:cNvPr id="16" name="Picture 6" descr="a5"/>
          <p:cNvPicPr>
            <a:picLocks noChangeAspect="1" noChangeArrowheads="1"/>
          </p:cNvPicPr>
          <p:nvPr/>
        </p:nvPicPr>
        <p:blipFill rotWithShape="1">
          <a:blip r:embed="rId2">
            <a:extLst>
              <a:ext uri="{28A0092B-C50C-407E-A947-70E740481C1C}">
                <a14:useLocalDpi xmlns:a14="http://schemas.microsoft.com/office/drawing/2010/main" val="0"/>
              </a:ext>
            </a:extLst>
          </a:blip>
          <a:srcRect r="28450"/>
          <a:stretch/>
        </p:blipFill>
        <p:spPr bwMode="auto">
          <a:xfrm>
            <a:off x="6127748" y="1002519"/>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7383820" y="2760953"/>
            <a:ext cx="1133644" cy="369332"/>
          </a:xfrm>
          <a:prstGeom prst="rect">
            <a:avLst/>
          </a:prstGeom>
        </p:spPr>
        <p:txBody>
          <a:bodyPr wrap="none">
            <a:spAutoFit/>
          </a:bodyPr>
          <a:lstStyle/>
          <a:p>
            <a:r>
              <a:rPr lang="en-US" dirty="0" smtClean="0"/>
              <a:t>frequency</a:t>
            </a:r>
            <a:endParaRPr lang="en-US" dirty="0"/>
          </a:p>
        </p:txBody>
      </p:sp>
      <p:sp>
        <p:nvSpPr>
          <p:cNvPr id="18" name="Rectangle 17"/>
          <p:cNvSpPr/>
          <p:nvPr/>
        </p:nvSpPr>
        <p:spPr>
          <a:xfrm rot="16200000">
            <a:off x="5678122" y="1414045"/>
            <a:ext cx="1141584" cy="369332"/>
          </a:xfrm>
          <a:prstGeom prst="rect">
            <a:avLst/>
          </a:prstGeom>
        </p:spPr>
        <p:txBody>
          <a:bodyPr wrap="none">
            <a:spAutoFit/>
          </a:bodyPr>
          <a:lstStyle/>
          <a:p>
            <a:r>
              <a:rPr lang="en-US" dirty="0" smtClean="0"/>
              <a:t>amplitude</a:t>
            </a:r>
            <a:endParaRPr lang="en-US" dirty="0"/>
          </a:p>
        </p:txBody>
      </p:sp>
      <p:cxnSp>
        <p:nvCxnSpPr>
          <p:cNvPr id="7" name="Straight Connector 6"/>
          <p:cNvCxnSpPr/>
          <p:nvPr/>
        </p:nvCxnSpPr>
        <p:spPr>
          <a:xfrm>
            <a:off x="8148080" y="1422400"/>
            <a:ext cx="0" cy="12319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ight Arrow 19"/>
          <p:cNvSpPr/>
          <p:nvPr/>
        </p:nvSpPr>
        <p:spPr>
          <a:xfrm flipH="1">
            <a:off x="4220632" y="1788503"/>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5" name="Picture 4"/>
          <p:cNvPicPr>
            <a:picLocks noChangeAspect="1"/>
          </p:cNvPicPr>
          <p:nvPr/>
        </p:nvPicPr>
        <p:blipFill>
          <a:blip r:embed="rId3"/>
          <a:stretch>
            <a:fillRect/>
          </a:stretch>
        </p:blipFill>
        <p:spPr>
          <a:xfrm>
            <a:off x="191557" y="994888"/>
            <a:ext cx="2819400" cy="1968229"/>
          </a:xfrm>
          <a:prstGeom prst="rect">
            <a:avLst/>
          </a:prstGeom>
        </p:spPr>
      </p:pic>
      <p:pic>
        <p:nvPicPr>
          <p:cNvPr id="9" name="Picture 6" descr="a5"/>
          <p:cNvPicPr>
            <a:picLocks noChangeAspect="1" noChangeArrowheads="1"/>
          </p:cNvPicPr>
          <p:nvPr/>
        </p:nvPicPr>
        <p:blipFill rotWithShape="1">
          <a:blip r:embed="rId2">
            <a:extLst>
              <a:ext uri="{28A0092B-C50C-407E-A947-70E740481C1C}">
                <a14:useLocalDpi xmlns:a14="http://schemas.microsoft.com/office/drawing/2010/main" val="0"/>
              </a:ext>
            </a:extLst>
          </a:blip>
          <a:srcRect r="28450"/>
          <a:stretch/>
        </p:blipFill>
        <p:spPr bwMode="auto">
          <a:xfrm>
            <a:off x="6154036" y="3649188"/>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7410108" y="5407622"/>
            <a:ext cx="1133644" cy="369332"/>
          </a:xfrm>
          <a:prstGeom prst="rect">
            <a:avLst/>
          </a:prstGeom>
        </p:spPr>
        <p:txBody>
          <a:bodyPr wrap="none">
            <a:spAutoFit/>
          </a:bodyPr>
          <a:lstStyle/>
          <a:p>
            <a:r>
              <a:rPr lang="en-US" dirty="0" smtClean="0"/>
              <a:t>frequency</a:t>
            </a:r>
            <a:endParaRPr lang="en-US" dirty="0"/>
          </a:p>
        </p:txBody>
      </p:sp>
      <p:sp>
        <p:nvSpPr>
          <p:cNvPr id="11" name="Rectangle 10"/>
          <p:cNvSpPr/>
          <p:nvPr/>
        </p:nvSpPr>
        <p:spPr>
          <a:xfrm rot="16200000">
            <a:off x="5704410" y="4060714"/>
            <a:ext cx="1141584" cy="369332"/>
          </a:xfrm>
          <a:prstGeom prst="rect">
            <a:avLst/>
          </a:prstGeom>
        </p:spPr>
        <p:txBody>
          <a:bodyPr wrap="none">
            <a:spAutoFit/>
          </a:bodyPr>
          <a:lstStyle/>
          <a:p>
            <a:r>
              <a:rPr lang="en-US" dirty="0" smtClean="0"/>
              <a:t>amplitude</a:t>
            </a:r>
            <a:endParaRPr lang="en-US" dirty="0"/>
          </a:p>
        </p:txBody>
      </p:sp>
      <p:cxnSp>
        <p:nvCxnSpPr>
          <p:cNvPr id="12" name="Straight Connector 11"/>
          <p:cNvCxnSpPr/>
          <p:nvPr/>
        </p:nvCxnSpPr>
        <p:spPr>
          <a:xfrm>
            <a:off x="6586868" y="3530600"/>
            <a:ext cx="0" cy="177036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ight Arrow 12"/>
          <p:cNvSpPr/>
          <p:nvPr/>
        </p:nvSpPr>
        <p:spPr>
          <a:xfrm flipH="1">
            <a:off x="4246920" y="4435172"/>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spTree>
    <p:extLst>
      <p:ext uri="{BB962C8B-B14F-4D97-AF65-F5344CB8AC3E}">
        <p14:creationId xmlns:p14="http://schemas.microsoft.com/office/powerpoint/2010/main" val="3601607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0"/>
          <p:cNvSpPr txBox="1">
            <a:spLocks noChangeArrowheads="1"/>
          </p:cNvSpPr>
          <p:nvPr/>
        </p:nvSpPr>
        <p:spPr bwMode="auto">
          <a:xfrm>
            <a:off x="334432" y="152400"/>
            <a:ext cx="8229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0" fontAlgn="base" hangingPunct="0">
              <a:spcBef>
                <a:spcPct val="0"/>
              </a:spcBef>
              <a:spcAft>
                <a:spcPct val="0"/>
              </a:spcAft>
              <a:defRPr sz="4000" kern="1200">
                <a:solidFill>
                  <a:schemeClr val="tx1"/>
                </a:solidFill>
                <a:latin typeface="+mj-lt"/>
                <a:ea typeface="+mj-ea"/>
                <a:cs typeface="+mj-cs"/>
              </a:defRPr>
            </a:lvl1pPr>
            <a:lvl2pPr algn="l" rtl="0" eaLnBrk="0" fontAlgn="base" hangingPunct="0">
              <a:spcBef>
                <a:spcPct val="0"/>
              </a:spcBef>
              <a:spcAft>
                <a:spcPct val="0"/>
              </a:spcAft>
              <a:defRPr sz="3600">
                <a:solidFill>
                  <a:schemeClr val="tx1"/>
                </a:solidFill>
                <a:latin typeface="Calibri" pitchFamily="34" charset="0"/>
              </a:defRPr>
            </a:lvl2pPr>
            <a:lvl3pPr algn="l" rtl="0" eaLnBrk="0" fontAlgn="base" hangingPunct="0">
              <a:spcBef>
                <a:spcPct val="0"/>
              </a:spcBef>
              <a:spcAft>
                <a:spcPct val="0"/>
              </a:spcAft>
              <a:defRPr sz="3600">
                <a:solidFill>
                  <a:schemeClr val="tx1"/>
                </a:solidFill>
                <a:latin typeface="Calibri" pitchFamily="34" charset="0"/>
              </a:defRPr>
            </a:lvl3pPr>
            <a:lvl4pPr algn="l" rtl="0" eaLnBrk="0" fontAlgn="base" hangingPunct="0">
              <a:spcBef>
                <a:spcPct val="0"/>
              </a:spcBef>
              <a:spcAft>
                <a:spcPct val="0"/>
              </a:spcAft>
              <a:defRPr sz="3600">
                <a:solidFill>
                  <a:schemeClr val="tx1"/>
                </a:solidFill>
                <a:latin typeface="Calibri" pitchFamily="34" charset="0"/>
              </a:defRPr>
            </a:lvl4pPr>
            <a:lvl5pPr algn="l" rtl="0" eaLnBrk="0" fontAlgn="base" hangingPunct="0">
              <a:spcBef>
                <a:spcPct val="0"/>
              </a:spcBef>
              <a:spcAft>
                <a:spcPct val="0"/>
              </a:spcAft>
              <a:defRPr sz="3600">
                <a:solidFill>
                  <a:schemeClr val="tx1"/>
                </a:solidFill>
                <a:latin typeface="Calibri" pitchFamily="34" charset="0"/>
              </a:defRPr>
            </a:lvl5pPr>
            <a:lvl6pPr marL="457200" algn="l" rtl="0" fontAlgn="base">
              <a:spcBef>
                <a:spcPct val="0"/>
              </a:spcBef>
              <a:spcAft>
                <a:spcPct val="0"/>
              </a:spcAft>
              <a:defRPr sz="3600">
                <a:solidFill>
                  <a:schemeClr val="tx1"/>
                </a:solidFill>
                <a:latin typeface="Calibri" pitchFamily="34" charset="0"/>
              </a:defRPr>
            </a:lvl6pPr>
            <a:lvl7pPr marL="914400" algn="l" rtl="0" fontAlgn="base">
              <a:spcBef>
                <a:spcPct val="0"/>
              </a:spcBef>
              <a:spcAft>
                <a:spcPct val="0"/>
              </a:spcAft>
              <a:defRPr sz="3600">
                <a:solidFill>
                  <a:schemeClr val="tx1"/>
                </a:solidFill>
                <a:latin typeface="Calibri" pitchFamily="34" charset="0"/>
              </a:defRPr>
            </a:lvl7pPr>
            <a:lvl8pPr marL="1371600" algn="l" rtl="0" fontAlgn="base">
              <a:spcBef>
                <a:spcPct val="0"/>
              </a:spcBef>
              <a:spcAft>
                <a:spcPct val="0"/>
              </a:spcAft>
              <a:defRPr sz="3600">
                <a:solidFill>
                  <a:schemeClr val="tx1"/>
                </a:solidFill>
                <a:latin typeface="Calibri" pitchFamily="34" charset="0"/>
              </a:defRPr>
            </a:lvl8pPr>
            <a:lvl9pPr marL="1828800" algn="l" rtl="0" fontAlgn="base">
              <a:spcBef>
                <a:spcPct val="0"/>
              </a:spcBef>
              <a:spcAft>
                <a:spcPct val="0"/>
              </a:spcAft>
              <a:defRPr sz="3600">
                <a:solidFill>
                  <a:schemeClr val="tx1"/>
                </a:solidFill>
                <a:latin typeface="Calibri" pitchFamily="34" charset="0"/>
              </a:defRPr>
            </a:lvl9pPr>
          </a:lstStyle>
          <a:p>
            <a:r>
              <a:rPr lang="en-US" sz="2400" dirty="0" smtClean="0"/>
              <a:t>Or we can start with the spectrum and reconstruct the signal:</a:t>
            </a:r>
          </a:p>
        </p:txBody>
      </p:sp>
      <p:pic>
        <p:nvPicPr>
          <p:cNvPr id="16" name="Picture 6" descr="a5"/>
          <p:cNvPicPr>
            <a:picLocks noChangeAspect="1" noChangeArrowheads="1"/>
          </p:cNvPicPr>
          <p:nvPr/>
        </p:nvPicPr>
        <p:blipFill rotWithShape="1">
          <a:blip r:embed="rId2">
            <a:extLst>
              <a:ext uri="{28A0092B-C50C-407E-A947-70E740481C1C}">
                <a14:useLocalDpi xmlns:a14="http://schemas.microsoft.com/office/drawing/2010/main" val="0"/>
              </a:ext>
            </a:extLst>
          </a:blip>
          <a:srcRect r="28450"/>
          <a:stretch/>
        </p:blipFill>
        <p:spPr bwMode="auto">
          <a:xfrm>
            <a:off x="6127748" y="1002519"/>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7383820" y="2760953"/>
            <a:ext cx="1133644" cy="369332"/>
          </a:xfrm>
          <a:prstGeom prst="rect">
            <a:avLst/>
          </a:prstGeom>
        </p:spPr>
        <p:txBody>
          <a:bodyPr wrap="none">
            <a:spAutoFit/>
          </a:bodyPr>
          <a:lstStyle/>
          <a:p>
            <a:r>
              <a:rPr lang="en-US" dirty="0" smtClean="0"/>
              <a:t>frequency</a:t>
            </a:r>
            <a:endParaRPr lang="en-US" dirty="0"/>
          </a:p>
        </p:txBody>
      </p:sp>
      <p:sp>
        <p:nvSpPr>
          <p:cNvPr id="18" name="Rectangle 17"/>
          <p:cNvSpPr/>
          <p:nvPr/>
        </p:nvSpPr>
        <p:spPr>
          <a:xfrm rot="16200000">
            <a:off x="5678122" y="1414045"/>
            <a:ext cx="1141584" cy="369332"/>
          </a:xfrm>
          <a:prstGeom prst="rect">
            <a:avLst/>
          </a:prstGeom>
        </p:spPr>
        <p:txBody>
          <a:bodyPr wrap="none">
            <a:spAutoFit/>
          </a:bodyPr>
          <a:lstStyle/>
          <a:p>
            <a:r>
              <a:rPr lang="en-US" dirty="0" smtClean="0"/>
              <a:t>amplitude</a:t>
            </a:r>
            <a:endParaRPr lang="en-US" dirty="0"/>
          </a:p>
        </p:txBody>
      </p:sp>
      <p:cxnSp>
        <p:nvCxnSpPr>
          <p:cNvPr id="7" name="Straight Connector 6"/>
          <p:cNvCxnSpPr/>
          <p:nvPr/>
        </p:nvCxnSpPr>
        <p:spPr>
          <a:xfrm>
            <a:off x="8148080" y="1422400"/>
            <a:ext cx="0" cy="12319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Right Arrow 19"/>
          <p:cNvSpPr/>
          <p:nvPr/>
        </p:nvSpPr>
        <p:spPr>
          <a:xfrm flipH="1">
            <a:off x="4220632" y="1788503"/>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5" name="Picture 4"/>
          <p:cNvPicPr>
            <a:picLocks noChangeAspect="1"/>
          </p:cNvPicPr>
          <p:nvPr/>
        </p:nvPicPr>
        <p:blipFill>
          <a:blip r:embed="rId3"/>
          <a:stretch>
            <a:fillRect/>
          </a:stretch>
        </p:blipFill>
        <p:spPr>
          <a:xfrm>
            <a:off x="191557" y="994888"/>
            <a:ext cx="2819400" cy="1968229"/>
          </a:xfrm>
          <a:prstGeom prst="rect">
            <a:avLst/>
          </a:prstGeom>
        </p:spPr>
      </p:pic>
      <p:pic>
        <p:nvPicPr>
          <p:cNvPr id="9" name="Picture 6" descr="a5"/>
          <p:cNvPicPr>
            <a:picLocks noChangeAspect="1" noChangeArrowheads="1"/>
          </p:cNvPicPr>
          <p:nvPr/>
        </p:nvPicPr>
        <p:blipFill rotWithShape="1">
          <a:blip r:embed="rId2">
            <a:extLst>
              <a:ext uri="{28A0092B-C50C-407E-A947-70E740481C1C}">
                <a14:useLocalDpi xmlns:a14="http://schemas.microsoft.com/office/drawing/2010/main" val="0"/>
              </a:ext>
            </a:extLst>
          </a:blip>
          <a:srcRect r="28450"/>
          <a:stretch/>
        </p:blipFill>
        <p:spPr bwMode="auto">
          <a:xfrm>
            <a:off x="6154036" y="3649188"/>
            <a:ext cx="2139950" cy="20002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0" name="Rectangle 9"/>
          <p:cNvSpPr/>
          <p:nvPr/>
        </p:nvSpPr>
        <p:spPr>
          <a:xfrm>
            <a:off x="7410108" y="5407622"/>
            <a:ext cx="1133644" cy="369332"/>
          </a:xfrm>
          <a:prstGeom prst="rect">
            <a:avLst/>
          </a:prstGeom>
        </p:spPr>
        <p:txBody>
          <a:bodyPr wrap="none">
            <a:spAutoFit/>
          </a:bodyPr>
          <a:lstStyle/>
          <a:p>
            <a:r>
              <a:rPr lang="en-US" dirty="0" smtClean="0"/>
              <a:t>frequency</a:t>
            </a:r>
            <a:endParaRPr lang="en-US" dirty="0"/>
          </a:p>
        </p:txBody>
      </p:sp>
      <p:sp>
        <p:nvSpPr>
          <p:cNvPr id="11" name="Rectangle 10"/>
          <p:cNvSpPr/>
          <p:nvPr/>
        </p:nvSpPr>
        <p:spPr>
          <a:xfrm rot="16200000">
            <a:off x="5704410" y="4060714"/>
            <a:ext cx="1141584" cy="369332"/>
          </a:xfrm>
          <a:prstGeom prst="rect">
            <a:avLst/>
          </a:prstGeom>
        </p:spPr>
        <p:txBody>
          <a:bodyPr wrap="none">
            <a:spAutoFit/>
          </a:bodyPr>
          <a:lstStyle/>
          <a:p>
            <a:r>
              <a:rPr lang="en-US" dirty="0" smtClean="0"/>
              <a:t>amplitude</a:t>
            </a:r>
            <a:endParaRPr lang="en-US" dirty="0"/>
          </a:p>
        </p:txBody>
      </p:sp>
      <p:cxnSp>
        <p:nvCxnSpPr>
          <p:cNvPr id="12" name="Straight Connector 11"/>
          <p:cNvCxnSpPr/>
          <p:nvPr/>
        </p:nvCxnSpPr>
        <p:spPr>
          <a:xfrm>
            <a:off x="6586868" y="3530600"/>
            <a:ext cx="0" cy="1770369"/>
          </a:xfrm>
          <a:prstGeom prst="line">
            <a:avLst/>
          </a:prstGeom>
        </p:spPr>
        <p:style>
          <a:lnRef idx="2">
            <a:schemeClr val="accent1"/>
          </a:lnRef>
          <a:fillRef idx="0">
            <a:schemeClr val="accent1"/>
          </a:fillRef>
          <a:effectRef idx="1">
            <a:schemeClr val="accent1"/>
          </a:effectRef>
          <a:fontRef idx="minor">
            <a:schemeClr val="tx1"/>
          </a:fontRef>
        </p:style>
      </p:cxnSp>
      <p:sp>
        <p:nvSpPr>
          <p:cNvPr id="13" name="Right Arrow 12"/>
          <p:cNvSpPr/>
          <p:nvPr/>
        </p:nvSpPr>
        <p:spPr>
          <a:xfrm flipH="1">
            <a:off x="4246920" y="4435172"/>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2" name="Picture 1"/>
          <p:cNvPicPr>
            <a:picLocks noChangeAspect="1"/>
          </p:cNvPicPr>
          <p:nvPr/>
        </p:nvPicPr>
        <p:blipFill>
          <a:blip r:embed="rId4"/>
          <a:stretch>
            <a:fillRect/>
          </a:stretch>
        </p:blipFill>
        <p:spPr>
          <a:xfrm>
            <a:off x="255057" y="3274022"/>
            <a:ext cx="2755900" cy="2133600"/>
          </a:xfrm>
          <a:prstGeom prst="rect">
            <a:avLst/>
          </a:prstGeom>
        </p:spPr>
      </p:pic>
    </p:spTree>
    <p:extLst>
      <p:ext uri="{BB962C8B-B14F-4D97-AF65-F5344CB8AC3E}">
        <p14:creationId xmlns:p14="http://schemas.microsoft.com/office/powerpoint/2010/main" val="363725461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p:txBody>
          <a:bodyPr/>
          <a:lstStyle/>
          <a:p>
            <a:r>
              <a:rPr lang="en-US">
                <a:latin typeface="Calibri" charset="0"/>
              </a:rPr>
              <a:t>Example: Music</a:t>
            </a:r>
          </a:p>
        </p:txBody>
      </p:sp>
      <p:sp>
        <p:nvSpPr>
          <p:cNvPr id="29698" name="Content Placeholder 2"/>
          <p:cNvSpPr>
            <a:spLocks noGrp="1"/>
          </p:cNvSpPr>
          <p:nvPr>
            <p:ph idx="1"/>
          </p:nvPr>
        </p:nvSpPr>
        <p:spPr/>
        <p:txBody>
          <a:bodyPr/>
          <a:lstStyle/>
          <a:p>
            <a:r>
              <a:rPr lang="en-US">
                <a:latin typeface="Calibri" charset="0"/>
              </a:rPr>
              <a:t>We think of music in terms of frequencies at different magnitudes</a:t>
            </a:r>
          </a:p>
        </p:txBody>
      </p:sp>
      <p:sp>
        <p:nvSpPr>
          <p:cNvPr id="5" name="TextBox 4"/>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733800"/>
            <a:ext cx="35814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200400"/>
            <a:ext cx="33528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4" descr="File:Voice waveform and spectru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667000"/>
            <a:ext cx="7620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87965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Calibri" charset="0"/>
              </a:rPr>
              <a:t>Fourier analysis in images</a:t>
            </a:r>
          </a:p>
        </p:txBody>
      </p:sp>
      <p:sp>
        <p:nvSpPr>
          <p:cNvPr id="31752" name="TextBox 11"/>
          <p:cNvSpPr txBox="1">
            <a:spLocks noChangeArrowheads="1"/>
          </p:cNvSpPr>
          <p:nvPr/>
        </p:nvSpPr>
        <p:spPr bwMode="auto">
          <a:xfrm>
            <a:off x="322492" y="1527441"/>
            <a:ext cx="33764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Intensity </a:t>
            </a:r>
            <a:r>
              <a:rPr lang="en-US" sz="1800" b="1" dirty="0" smtClean="0"/>
              <a:t>Space:</a:t>
            </a:r>
          </a:p>
          <a:p>
            <a:pPr algn="ctr" eaLnBrk="1" hangingPunct="1"/>
            <a:r>
              <a:rPr lang="en-US" sz="1800" dirty="0" smtClean="0"/>
              <a:t>Magnitude (intensity) of</a:t>
            </a:r>
            <a:r>
              <a:rPr lang="en-US" sz="1800" dirty="0"/>
              <a:t> </a:t>
            </a:r>
            <a:r>
              <a:rPr lang="en-US" sz="1800" dirty="0" smtClean="0"/>
              <a:t>light at each spatial (</a:t>
            </a:r>
            <a:r>
              <a:rPr lang="en-US" sz="1800" dirty="0" err="1" smtClean="0"/>
              <a:t>x,y</a:t>
            </a:r>
            <a:r>
              <a:rPr lang="en-US" sz="1800" dirty="0" smtClean="0"/>
              <a:t>) position</a:t>
            </a:r>
            <a:endParaRPr lang="en-US" sz="1800" dirty="0" smtClean="0"/>
          </a:p>
        </p:txBody>
      </p:sp>
      <p:cxnSp>
        <p:nvCxnSpPr>
          <p:cNvPr id="7" name="Straight Connector 6"/>
          <p:cNvCxnSpPr/>
          <p:nvPr/>
        </p:nvCxnSpPr>
        <p:spPr>
          <a:xfrm>
            <a:off x="655081" y="3071146"/>
            <a:ext cx="2565400"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55081" y="3071146"/>
            <a:ext cx="0" cy="2182812"/>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p:nvPicPr>
        <p:blipFill rotWithShape="1">
          <a:blip r:embed="rId2"/>
          <a:srcRect r="50422" b="50506"/>
          <a:stretch/>
        </p:blipFill>
        <p:spPr>
          <a:xfrm>
            <a:off x="691825" y="3123534"/>
            <a:ext cx="2021152" cy="2017712"/>
          </a:xfrm>
          <a:prstGeom prst="rect">
            <a:avLst/>
          </a:prstGeom>
        </p:spPr>
      </p:pic>
      <p:pic>
        <p:nvPicPr>
          <p:cNvPr id="28" name="Picture 27"/>
          <p:cNvPicPr>
            <a:picLocks noChangeAspect="1"/>
          </p:cNvPicPr>
          <p:nvPr/>
        </p:nvPicPr>
        <p:blipFill rotWithShape="1">
          <a:blip r:embed="rId2"/>
          <a:srcRect t="50103" r="49487"/>
          <a:stretch/>
        </p:blipFill>
        <p:spPr>
          <a:xfrm>
            <a:off x="5252112" y="2979409"/>
            <a:ext cx="2059252" cy="2034144"/>
          </a:xfrm>
          <a:prstGeom prst="rect">
            <a:avLst/>
          </a:prstGeom>
        </p:spPr>
      </p:pic>
      <p:sp>
        <p:nvSpPr>
          <p:cNvPr id="11" name="Rectangle 10"/>
          <p:cNvSpPr/>
          <p:nvPr/>
        </p:nvSpPr>
        <p:spPr>
          <a:xfrm>
            <a:off x="1544577" y="2728802"/>
            <a:ext cx="1819203" cy="369332"/>
          </a:xfrm>
          <a:prstGeom prst="rect">
            <a:avLst/>
          </a:prstGeom>
        </p:spPr>
        <p:txBody>
          <a:bodyPr wrap="none">
            <a:spAutoFit/>
          </a:bodyPr>
          <a:lstStyle/>
          <a:p>
            <a:r>
              <a:rPr lang="en-US" dirty="0">
                <a:solidFill>
                  <a:srgbClr val="0000FF"/>
                </a:solidFill>
              </a:rPr>
              <a:t>x</a:t>
            </a:r>
            <a:r>
              <a:rPr lang="en-US" dirty="0" smtClean="0">
                <a:solidFill>
                  <a:srgbClr val="0000FF"/>
                </a:solidFill>
              </a:rPr>
              <a:t> position (pixels)</a:t>
            </a:r>
            <a:endParaRPr lang="en-US" dirty="0">
              <a:solidFill>
                <a:srgbClr val="0000FF"/>
              </a:solidFill>
            </a:endParaRPr>
          </a:p>
        </p:txBody>
      </p:sp>
      <p:sp>
        <p:nvSpPr>
          <p:cNvPr id="30" name="Rectangle 29"/>
          <p:cNvSpPr/>
          <p:nvPr/>
        </p:nvSpPr>
        <p:spPr>
          <a:xfrm rot="16200000">
            <a:off x="-417396" y="4055836"/>
            <a:ext cx="1823711" cy="369332"/>
          </a:xfrm>
          <a:prstGeom prst="rect">
            <a:avLst/>
          </a:prstGeom>
        </p:spPr>
        <p:txBody>
          <a:bodyPr wrap="none">
            <a:spAutoFit/>
          </a:bodyPr>
          <a:lstStyle/>
          <a:p>
            <a:r>
              <a:rPr lang="en-US" dirty="0">
                <a:solidFill>
                  <a:srgbClr val="0000FF"/>
                </a:solidFill>
              </a:rPr>
              <a:t>y</a:t>
            </a:r>
            <a:r>
              <a:rPr lang="en-US" dirty="0" smtClean="0">
                <a:solidFill>
                  <a:srgbClr val="0000FF"/>
                </a:solidFill>
              </a:rPr>
              <a:t> position (pixels)</a:t>
            </a:r>
            <a:endParaRPr lang="en-US" dirty="0">
              <a:solidFill>
                <a:srgbClr val="0000FF"/>
              </a:solidFill>
            </a:endParaRPr>
          </a:p>
        </p:txBody>
      </p:sp>
      <p:cxnSp>
        <p:nvCxnSpPr>
          <p:cNvPr id="31" name="Straight Connector 30"/>
          <p:cNvCxnSpPr/>
          <p:nvPr/>
        </p:nvCxnSpPr>
        <p:spPr>
          <a:xfrm>
            <a:off x="4906824" y="3997126"/>
            <a:ext cx="2565400" cy="0"/>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268112" y="2905720"/>
            <a:ext cx="0" cy="2182812"/>
          </a:xfrm>
          <a:prstGeom prst="line">
            <a:avLst/>
          </a:prstGeom>
          <a:ln>
            <a:solidFill>
              <a:srgbClr val="3366FF"/>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7472224" y="3653483"/>
            <a:ext cx="1745490" cy="646331"/>
          </a:xfrm>
          <a:prstGeom prst="rect">
            <a:avLst/>
          </a:prstGeom>
        </p:spPr>
        <p:txBody>
          <a:bodyPr wrap="none">
            <a:spAutoFit/>
          </a:bodyPr>
          <a:lstStyle/>
          <a:p>
            <a:r>
              <a:rPr lang="en-US" dirty="0" smtClean="0">
                <a:solidFill>
                  <a:srgbClr val="0000FF"/>
                </a:solidFill>
              </a:rPr>
              <a:t>x frequency</a:t>
            </a:r>
          </a:p>
          <a:p>
            <a:r>
              <a:rPr lang="en-US" dirty="0" smtClean="0">
                <a:solidFill>
                  <a:srgbClr val="0000FF"/>
                </a:solidFill>
              </a:rPr>
              <a:t>(cycles per pixel)</a:t>
            </a:r>
            <a:endParaRPr lang="en-US" dirty="0">
              <a:solidFill>
                <a:srgbClr val="0000FF"/>
              </a:solidFill>
            </a:endParaRPr>
          </a:p>
        </p:txBody>
      </p:sp>
      <p:sp>
        <p:nvSpPr>
          <p:cNvPr id="34" name="Rectangle 33"/>
          <p:cNvSpPr/>
          <p:nvPr/>
        </p:nvSpPr>
        <p:spPr>
          <a:xfrm>
            <a:off x="5408067" y="5088532"/>
            <a:ext cx="1745490" cy="646331"/>
          </a:xfrm>
          <a:prstGeom prst="rect">
            <a:avLst/>
          </a:prstGeom>
        </p:spPr>
        <p:txBody>
          <a:bodyPr wrap="none">
            <a:spAutoFit/>
          </a:bodyPr>
          <a:lstStyle/>
          <a:p>
            <a:r>
              <a:rPr lang="en-US" dirty="0">
                <a:solidFill>
                  <a:srgbClr val="0000FF"/>
                </a:solidFill>
              </a:rPr>
              <a:t>y</a:t>
            </a:r>
            <a:r>
              <a:rPr lang="en-US" dirty="0" smtClean="0">
                <a:solidFill>
                  <a:srgbClr val="0000FF"/>
                </a:solidFill>
              </a:rPr>
              <a:t> frequency</a:t>
            </a:r>
          </a:p>
          <a:p>
            <a:r>
              <a:rPr lang="en-US" dirty="0" smtClean="0">
                <a:solidFill>
                  <a:srgbClr val="0000FF"/>
                </a:solidFill>
              </a:rPr>
              <a:t>(cycles per pixel)</a:t>
            </a:r>
            <a:endParaRPr lang="en-US" dirty="0">
              <a:solidFill>
                <a:srgbClr val="0000FF"/>
              </a:solidFill>
            </a:endParaRPr>
          </a:p>
        </p:txBody>
      </p:sp>
      <p:sp>
        <p:nvSpPr>
          <p:cNvPr id="35" name="TextBox 9"/>
          <p:cNvSpPr txBox="1">
            <a:spLocks noChangeArrowheads="1"/>
          </p:cNvSpPr>
          <p:nvPr/>
        </p:nvSpPr>
        <p:spPr bwMode="auto">
          <a:xfrm>
            <a:off x="6383338" y="6475413"/>
            <a:ext cx="2789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t>Images from Brayer 2006</a:t>
            </a:r>
            <a:endParaRPr lang="en-US" sz="1800" dirty="0"/>
          </a:p>
        </p:txBody>
      </p:sp>
      <p:sp>
        <p:nvSpPr>
          <p:cNvPr id="14" name="Left-Right Arrow 13"/>
          <p:cNvSpPr/>
          <p:nvPr/>
        </p:nvSpPr>
        <p:spPr>
          <a:xfrm>
            <a:off x="3619500" y="3391932"/>
            <a:ext cx="863600" cy="56709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11"/>
          <p:cNvSpPr txBox="1">
            <a:spLocks noChangeArrowheads="1"/>
          </p:cNvSpPr>
          <p:nvPr/>
        </p:nvSpPr>
        <p:spPr bwMode="auto">
          <a:xfrm>
            <a:off x="5130800" y="1559752"/>
            <a:ext cx="33764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smtClean="0"/>
              <a:t>Fourier </a:t>
            </a:r>
            <a:r>
              <a:rPr lang="en-US" sz="1800" b="1" dirty="0" smtClean="0"/>
              <a:t>Space:</a:t>
            </a:r>
          </a:p>
          <a:p>
            <a:pPr algn="ctr" eaLnBrk="1" hangingPunct="1"/>
            <a:r>
              <a:rPr lang="en-US" sz="1800" dirty="0" smtClean="0"/>
              <a:t>Magnitude (energy) of</a:t>
            </a:r>
            <a:r>
              <a:rPr lang="en-US" sz="1800" dirty="0" smtClean="0"/>
              <a:t> signal at each </a:t>
            </a:r>
            <a:r>
              <a:rPr lang="en-US" sz="1800" u="sng" dirty="0" smtClean="0"/>
              <a:t>frequency</a:t>
            </a:r>
            <a:endParaRPr lang="en-US" sz="1800" u="sng" dirty="0" smtClean="0"/>
          </a:p>
        </p:txBody>
      </p:sp>
    </p:spTree>
    <p:extLst>
      <p:ext uri="{BB962C8B-B14F-4D97-AF65-F5344CB8AC3E}">
        <p14:creationId xmlns:p14="http://schemas.microsoft.com/office/powerpoint/2010/main" val="140531295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Calibri" charset="0"/>
              </a:rPr>
              <a:t>Fourier analysis in images</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0" y="1004888"/>
            <a:ext cx="2565400" cy="256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00" y="3844019"/>
            <a:ext cx="2565400" cy="256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2" name="TextBox 11"/>
          <p:cNvSpPr txBox="1">
            <a:spLocks noChangeArrowheads="1"/>
          </p:cNvSpPr>
          <p:nvPr/>
        </p:nvSpPr>
        <p:spPr bwMode="auto">
          <a:xfrm>
            <a:off x="152400" y="1792288"/>
            <a:ext cx="174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Intensity Image</a:t>
            </a:r>
          </a:p>
        </p:txBody>
      </p:sp>
      <p:sp>
        <p:nvSpPr>
          <p:cNvPr id="31753" name="TextBox 12"/>
          <p:cNvSpPr txBox="1">
            <a:spLocks noChangeArrowheads="1"/>
          </p:cNvSpPr>
          <p:nvPr/>
        </p:nvSpPr>
        <p:spPr bwMode="auto">
          <a:xfrm>
            <a:off x="152400" y="4891217"/>
            <a:ext cx="16344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Fourier </a:t>
            </a:r>
            <a:r>
              <a:rPr lang="en-US" sz="1800" dirty="0" smtClean="0"/>
              <a:t>Space</a:t>
            </a:r>
            <a:endParaRPr lang="en-US" sz="1800" dirty="0"/>
          </a:p>
        </p:txBody>
      </p:sp>
      <p:sp>
        <p:nvSpPr>
          <p:cNvPr id="31754" name="TextBox 13"/>
          <p:cNvSpPr txBox="1">
            <a:spLocks noChangeArrowheads="1"/>
          </p:cNvSpPr>
          <p:nvPr/>
        </p:nvSpPr>
        <p:spPr bwMode="auto">
          <a:xfrm>
            <a:off x="3413125" y="6488113"/>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http://sharp.bu.edu/~slehar/fourier/fourier.html#filtering</a:t>
            </a:r>
          </a:p>
        </p:txBody>
      </p:sp>
      <p:sp>
        <p:nvSpPr>
          <p:cNvPr id="2" name="Rectangle 1"/>
          <p:cNvSpPr/>
          <p:nvPr/>
        </p:nvSpPr>
        <p:spPr>
          <a:xfrm>
            <a:off x="2130425" y="1004888"/>
            <a:ext cx="2565400" cy="2538412"/>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144448" y="3878489"/>
            <a:ext cx="2565400" cy="2530929"/>
            <a:chOff x="2654300" y="3276600"/>
            <a:chExt cx="1219200" cy="1219200"/>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3276600"/>
              <a:ext cx="1219200" cy="121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3853543"/>
              <a:ext cx="177800" cy="1778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77031" y="3824514"/>
              <a:ext cx="177800" cy="1778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6448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Calibri" charset="0"/>
              </a:rPr>
              <a:t>Fourier analysis in images</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7100" y="21224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100" y="34178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9400" y="21224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7600" y="21224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7600" y="34178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175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9400" y="34178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52" name="TextBox 11"/>
          <p:cNvSpPr txBox="1">
            <a:spLocks noChangeArrowheads="1"/>
          </p:cNvSpPr>
          <p:nvPr/>
        </p:nvSpPr>
        <p:spPr bwMode="auto">
          <a:xfrm>
            <a:off x="152400" y="2503488"/>
            <a:ext cx="174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Intensity Image</a:t>
            </a:r>
          </a:p>
        </p:txBody>
      </p:sp>
      <p:sp>
        <p:nvSpPr>
          <p:cNvPr id="31753" name="TextBox 12"/>
          <p:cNvSpPr txBox="1">
            <a:spLocks noChangeArrowheads="1"/>
          </p:cNvSpPr>
          <p:nvPr/>
        </p:nvSpPr>
        <p:spPr bwMode="auto">
          <a:xfrm>
            <a:off x="228600" y="3875088"/>
            <a:ext cx="162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Fourier Image</a:t>
            </a:r>
          </a:p>
        </p:txBody>
      </p:sp>
      <p:sp>
        <p:nvSpPr>
          <p:cNvPr id="31754" name="TextBox 13"/>
          <p:cNvSpPr txBox="1">
            <a:spLocks noChangeArrowheads="1"/>
          </p:cNvSpPr>
          <p:nvPr/>
        </p:nvSpPr>
        <p:spPr bwMode="auto">
          <a:xfrm>
            <a:off x="3413125" y="6488113"/>
            <a:ext cx="5730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http://sharp.bu.edu/~slehar/fourier/fourier.html#filtering</a:t>
            </a:r>
          </a:p>
        </p:txBody>
      </p:sp>
      <p:sp>
        <p:nvSpPr>
          <p:cNvPr id="2" name="Rectangle 1"/>
          <p:cNvSpPr/>
          <p:nvPr/>
        </p:nvSpPr>
        <p:spPr>
          <a:xfrm>
            <a:off x="2044700" y="2135188"/>
            <a:ext cx="1219200" cy="1219200"/>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2044700" y="3417888"/>
            <a:ext cx="1219200" cy="1219200"/>
            <a:chOff x="2654300" y="3276600"/>
            <a:chExt cx="1219200" cy="1219200"/>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4300" y="3276600"/>
              <a:ext cx="1219200" cy="1219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276600" y="3853543"/>
              <a:ext cx="177800" cy="1778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77031" y="3824514"/>
              <a:ext cx="177800" cy="177800"/>
            </a:xfrm>
            <a:prstGeom prst="rect">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flipH="1">
            <a:off x="6400800" y="21224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6400800" y="3417888"/>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6673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r>
              <a:rPr lang="en-US">
                <a:latin typeface="Calibri" charset="0"/>
              </a:rPr>
              <a:t>Signals can be composed</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1336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277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3429000"/>
            <a:ext cx="1219200" cy="1219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2776" name="TextBox 10"/>
          <p:cNvSpPr txBox="1">
            <a:spLocks noChangeArrowheads="1"/>
          </p:cNvSpPr>
          <p:nvPr/>
        </p:nvSpPr>
        <p:spPr bwMode="auto">
          <a:xfrm>
            <a:off x="35052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32777" name="TextBox 11"/>
          <p:cNvSpPr txBox="1">
            <a:spLocks noChangeArrowheads="1"/>
          </p:cNvSpPr>
          <p:nvPr/>
        </p:nvSpPr>
        <p:spPr bwMode="auto">
          <a:xfrm>
            <a:off x="5715000" y="3124200"/>
            <a:ext cx="425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t>=</a:t>
            </a:r>
          </a:p>
        </p:txBody>
      </p:sp>
      <p:sp>
        <p:nvSpPr>
          <p:cNvPr id="32778" name="TextBox 12"/>
          <p:cNvSpPr txBox="1">
            <a:spLocks noChangeArrowheads="1"/>
          </p:cNvSpPr>
          <p:nvPr/>
        </p:nvSpPr>
        <p:spPr bwMode="auto">
          <a:xfrm>
            <a:off x="3271838" y="6211888"/>
            <a:ext cx="5872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http://sharp.bu.edu/~slehar/fourier/fourier.html#filtering</a:t>
            </a:r>
          </a:p>
          <a:p>
            <a:pPr eaLnBrk="1" hangingPunct="1"/>
            <a:r>
              <a:rPr lang="en-US" sz="1800"/>
              <a:t>More: http://www.cs.unm.edu/~brayer/vision/fourier.html</a:t>
            </a:r>
          </a:p>
        </p:txBody>
      </p:sp>
    </p:spTree>
    <p:extLst>
      <p:ext uri="{BB962C8B-B14F-4D97-AF65-F5344CB8AC3E}">
        <p14:creationId xmlns:p14="http://schemas.microsoft.com/office/powerpoint/2010/main" val="36973408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54000" y="1689100"/>
            <a:ext cx="4076700" cy="4076700"/>
          </a:xfrm>
          <a:prstGeom prst="rect">
            <a:avLst/>
          </a:prstGeom>
        </p:spPr>
      </p:pic>
      <p:pic>
        <p:nvPicPr>
          <p:cNvPr id="5" name="Picture 4"/>
          <p:cNvPicPr>
            <a:picLocks noChangeAspect="1"/>
          </p:cNvPicPr>
          <p:nvPr/>
        </p:nvPicPr>
        <p:blipFill>
          <a:blip r:embed="rId3"/>
          <a:stretch>
            <a:fillRect/>
          </a:stretch>
        </p:blipFill>
        <p:spPr>
          <a:xfrm>
            <a:off x="4648200" y="1689100"/>
            <a:ext cx="4038600" cy="4038600"/>
          </a:xfrm>
          <a:prstGeom prst="rect">
            <a:avLst/>
          </a:prstGeom>
        </p:spPr>
      </p:pic>
      <p:sp>
        <p:nvSpPr>
          <p:cNvPr id="6" name="TextBox 9"/>
          <p:cNvSpPr txBox="1">
            <a:spLocks noChangeArrowheads="1"/>
          </p:cNvSpPr>
          <p:nvPr/>
        </p:nvSpPr>
        <p:spPr bwMode="auto">
          <a:xfrm>
            <a:off x="6383338" y="6475413"/>
            <a:ext cx="2789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t>Images from Brayer 2006</a:t>
            </a:r>
            <a:endParaRPr lang="en-US" sz="1800" dirty="0"/>
          </a:p>
        </p:txBody>
      </p:sp>
    </p:spTree>
    <p:extLst>
      <p:ext uri="{BB962C8B-B14F-4D97-AF65-F5344CB8AC3E}">
        <p14:creationId xmlns:p14="http://schemas.microsoft.com/office/powerpoint/2010/main" val="23828205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smtClean="0"/>
              <a:t>Fill in the blanks!</a:t>
            </a:r>
          </a:p>
        </p:txBody>
      </p:sp>
      <p:pic>
        <p:nvPicPr>
          <p:cNvPr id="10244" name="Picture 3" descr="C:\Users\Hoiem\Documents\Classes\Computational Photography - Fall 2010\lectures\figs\filters\fil_pairs\sobel_gaus.png"/>
          <p:cNvPicPr>
            <a:picLocks noChangeAspect="1" noChangeArrowheads="1"/>
          </p:cNvPicPr>
          <p:nvPr/>
        </p:nvPicPr>
        <p:blipFill>
          <a:blip r:embed="rId2" cstate="print">
            <a:extLst>
              <a:ext uri="{28A0092B-C50C-407E-A947-70E740481C1C}">
                <a14:useLocalDpi xmlns:a14="http://schemas.microsoft.com/office/drawing/2010/main" val="0"/>
              </a:ext>
            </a:extLst>
          </a:blip>
          <a:srcRect l="15788" t="3510" r="14474" b="3510"/>
          <a:stretch>
            <a:fillRect/>
          </a:stretch>
        </p:blipFill>
        <p:spPr bwMode="auto">
          <a:xfrm>
            <a:off x="7086600" y="1066800"/>
            <a:ext cx="1447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4" descr="C:\Users\Hoiem\Documents\Classes\Computational Photography - Fall 2010\lectures\figs\filters\fil_pairs\fil_sobel.png"/>
          <p:cNvPicPr>
            <a:picLocks noChangeAspect="1" noChangeArrowheads="1"/>
          </p:cNvPicPr>
          <p:nvPr/>
        </p:nvPicPr>
        <p:blipFill>
          <a:blip r:embed="rId3" cstate="print">
            <a:extLst>
              <a:ext uri="{28A0092B-C50C-407E-A947-70E740481C1C}">
                <a14:useLocalDpi xmlns:a14="http://schemas.microsoft.com/office/drawing/2010/main" val="0"/>
              </a:ext>
            </a:extLst>
          </a:blip>
          <a:srcRect l="16667" t="4167" r="13542" b="4167"/>
          <a:stretch>
            <a:fillRect/>
          </a:stretch>
        </p:blipFill>
        <p:spPr bwMode="auto">
          <a:xfrm>
            <a:off x="7391400" y="2667000"/>
            <a:ext cx="59055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5" descr="C:\Users\Hoiem\Documents\Classes\Computational Photography - Fall 2010\lectures\figs\filters\fil_pairs\fil_gaus.png"/>
          <p:cNvPicPr>
            <a:picLocks noChangeAspect="1" noChangeArrowheads="1"/>
          </p:cNvPicPr>
          <p:nvPr/>
        </p:nvPicPr>
        <p:blipFill>
          <a:blip r:embed="rId4" cstate="print">
            <a:extLst>
              <a:ext uri="{28A0092B-C50C-407E-A947-70E740481C1C}">
                <a14:useLocalDpi xmlns:a14="http://schemas.microsoft.com/office/drawing/2010/main" val="0"/>
              </a:ext>
            </a:extLst>
          </a:blip>
          <a:srcRect l="17708" t="5556" r="16667" b="6944"/>
          <a:stretch>
            <a:fillRect/>
          </a:stretch>
        </p:blipFill>
        <p:spPr bwMode="auto">
          <a:xfrm>
            <a:off x="7086600" y="37338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descr="C:\Users\Hoiem\Documents\Classes\Computational Photography - Fall 2010\lectures\figs\filters\fil_pairs\im_shift.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319" t="-208" r="-5316" b="208"/>
          <a:stretch/>
        </p:blipFill>
        <p:spPr bwMode="auto">
          <a:xfrm>
            <a:off x="520700" y="3657600"/>
            <a:ext cx="2322248" cy="1466683"/>
          </a:xfrm>
          <a:prstGeom prst="rect">
            <a:avLst/>
          </a:prstGeom>
          <a:solidFill>
            <a:schemeClr val="tx1"/>
          </a:solidFill>
          <a:ln>
            <a:noFill/>
          </a:ln>
          <a:extLst/>
        </p:spPr>
      </p:pic>
      <p:pic>
        <p:nvPicPr>
          <p:cNvPr id="10248" name="Picture 7" descr="C:\Users\Hoiem\Documents\Classes\Computational Photography - Fall 2010\lectures\figs\filters\fil_pairs\im_ori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29400" y="5257800"/>
            <a:ext cx="2133600" cy="136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TextBox 11"/>
          <p:cNvSpPr txBox="1">
            <a:spLocks noChangeArrowheads="1"/>
          </p:cNvSpPr>
          <p:nvPr/>
        </p:nvSpPr>
        <p:spPr bwMode="auto">
          <a:xfrm>
            <a:off x="4038600" y="838200"/>
            <a:ext cx="2401018"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sz="2400" dirty="0">
                <a:solidFill>
                  <a:prstClr val="black"/>
                </a:solidFill>
                <a:latin typeface="Courier New" pitchFamily="49" charset="0"/>
                <a:cs typeface="Courier New" pitchFamily="49" charset="0"/>
              </a:rPr>
              <a:t>a</a:t>
            </a:r>
            <a:r>
              <a:rPr lang="en-US" sz="2400" dirty="0" smtClean="0">
                <a:solidFill>
                  <a:prstClr val="black"/>
                </a:solidFill>
                <a:latin typeface="Courier New" pitchFamily="49" charset="0"/>
                <a:cs typeface="Courier New" pitchFamily="49" charset="0"/>
              </a:rPr>
              <a:t>) _ = D * C </a:t>
            </a:r>
          </a:p>
          <a:p>
            <a:pPr defTabSz="914400" eaLnBrk="1" fontAlgn="base" hangingPunct="1">
              <a:spcBef>
                <a:spcPct val="0"/>
              </a:spcBef>
              <a:spcAft>
                <a:spcPct val="0"/>
              </a:spcAft>
            </a:pPr>
            <a:r>
              <a:rPr lang="en-US" sz="2400" dirty="0" smtClean="0">
                <a:solidFill>
                  <a:prstClr val="black"/>
                </a:solidFill>
                <a:latin typeface="Courier New" pitchFamily="49" charset="0"/>
                <a:cs typeface="Courier New" pitchFamily="49" charset="0"/>
              </a:rPr>
              <a:t>b) F </a:t>
            </a:r>
            <a:r>
              <a:rPr lang="en-US" sz="2400" dirty="0">
                <a:solidFill>
                  <a:prstClr val="black"/>
                </a:solidFill>
                <a:latin typeface="Courier New" pitchFamily="49" charset="0"/>
                <a:cs typeface="Courier New" pitchFamily="49" charset="0"/>
              </a:rPr>
              <a:t>= </a:t>
            </a:r>
            <a:r>
              <a:rPr lang="en-US" sz="2400" dirty="0" smtClean="0">
                <a:solidFill>
                  <a:prstClr val="black"/>
                </a:solidFill>
                <a:latin typeface="Courier New" pitchFamily="49" charset="0"/>
                <a:cs typeface="Courier New" pitchFamily="49" charset="0"/>
              </a:rPr>
              <a:t>D </a:t>
            </a:r>
            <a:r>
              <a:rPr lang="en-US" sz="2400" dirty="0">
                <a:solidFill>
                  <a:prstClr val="black"/>
                </a:solidFill>
                <a:latin typeface="Courier New" pitchFamily="49" charset="0"/>
                <a:cs typeface="Courier New" pitchFamily="49" charset="0"/>
              </a:rPr>
              <a:t>* </a:t>
            </a:r>
            <a:r>
              <a:rPr lang="en-US" sz="2400" dirty="0" smtClean="0">
                <a:solidFill>
                  <a:prstClr val="black"/>
                </a:solidFill>
                <a:latin typeface="Courier New" pitchFamily="49" charset="0"/>
                <a:cs typeface="Courier New" pitchFamily="49" charset="0"/>
              </a:rPr>
              <a:t>_ </a:t>
            </a:r>
            <a:endParaRPr lang="en-US" sz="2400" dirty="0">
              <a:solidFill>
                <a:prstClr val="black"/>
              </a:solidFill>
              <a:latin typeface="Courier New" pitchFamily="49" charset="0"/>
              <a:cs typeface="Courier New" pitchFamily="49" charset="0"/>
            </a:endParaRPr>
          </a:p>
          <a:p>
            <a:pPr defTabSz="914400" eaLnBrk="1" fontAlgn="base" hangingPunct="1">
              <a:spcBef>
                <a:spcPct val="0"/>
              </a:spcBef>
              <a:spcAft>
                <a:spcPct val="0"/>
              </a:spcAft>
            </a:pPr>
            <a:r>
              <a:rPr lang="en-US" sz="2400" dirty="0">
                <a:solidFill>
                  <a:prstClr val="black"/>
                </a:solidFill>
                <a:latin typeface="Courier New" pitchFamily="49" charset="0"/>
                <a:cs typeface="Courier New" pitchFamily="49" charset="0"/>
              </a:rPr>
              <a:t>c</a:t>
            </a:r>
            <a:r>
              <a:rPr lang="en-US" sz="2400" dirty="0" smtClean="0">
                <a:solidFill>
                  <a:prstClr val="black"/>
                </a:solidFill>
                <a:latin typeface="Courier New" pitchFamily="49" charset="0"/>
                <a:cs typeface="Courier New" pitchFamily="49" charset="0"/>
              </a:rPr>
              <a:t>) </a:t>
            </a:r>
            <a:r>
              <a:rPr lang="en-US" sz="2400" dirty="0">
                <a:solidFill>
                  <a:prstClr val="black"/>
                </a:solidFill>
                <a:latin typeface="Courier New" pitchFamily="49" charset="0"/>
                <a:cs typeface="Courier New" pitchFamily="49" charset="0"/>
              </a:rPr>
              <a:t>A = _ * _</a:t>
            </a:r>
          </a:p>
          <a:p>
            <a:pPr defTabSz="914400" eaLnBrk="1" fontAlgn="base" hangingPunct="1">
              <a:spcBef>
                <a:spcPct val="0"/>
              </a:spcBef>
              <a:spcAft>
                <a:spcPct val="0"/>
              </a:spcAft>
            </a:pPr>
            <a:r>
              <a:rPr lang="en-US" sz="2400" dirty="0">
                <a:solidFill>
                  <a:prstClr val="black"/>
                </a:solidFill>
                <a:latin typeface="Courier New" pitchFamily="49" charset="0"/>
                <a:cs typeface="Courier New" pitchFamily="49" charset="0"/>
              </a:rPr>
              <a:t>d</a:t>
            </a:r>
            <a:r>
              <a:rPr lang="en-US" sz="2400" dirty="0" smtClean="0">
                <a:solidFill>
                  <a:prstClr val="black"/>
                </a:solidFill>
                <a:latin typeface="Courier New" pitchFamily="49" charset="0"/>
                <a:cs typeface="Courier New" pitchFamily="49" charset="0"/>
              </a:rPr>
              <a:t>) _ </a:t>
            </a:r>
            <a:r>
              <a:rPr lang="en-US" sz="2400" dirty="0">
                <a:solidFill>
                  <a:prstClr val="black"/>
                </a:solidFill>
                <a:latin typeface="Courier New" pitchFamily="49" charset="0"/>
                <a:cs typeface="Courier New" pitchFamily="49" charset="0"/>
              </a:rPr>
              <a:t>= D * </a:t>
            </a:r>
            <a:r>
              <a:rPr lang="en-US" sz="2400" dirty="0" smtClean="0">
                <a:solidFill>
                  <a:prstClr val="black"/>
                </a:solidFill>
                <a:latin typeface="Courier New" pitchFamily="49" charset="0"/>
                <a:cs typeface="Courier New" pitchFamily="49" charset="0"/>
              </a:rPr>
              <a:t>B</a:t>
            </a:r>
            <a:endParaRPr lang="en-US" sz="2400" dirty="0">
              <a:solidFill>
                <a:prstClr val="black"/>
              </a:solidFill>
              <a:latin typeface="Courier New" pitchFamily="49" charset="0"/>
              <a:cs typeface="Courier New" pitchFamily="49" charset="0"/>
            </a:endParaRPr>
          </a:p>
          <a:p>
            <a:pPr defTabSz="914400" eaLnBrk="1" fontAlgn="base" hangingPunct="1">
              <a:spcBef>
                <a:spcPct val="0"/>
              </a:spcBef>
              <a:spcAft>
                <a:spcPct val="0"/>
              </a:spcAft>
            </a:pPr>
            <a:r>
              <a:rPr lang="en-US" sz="2400" dirty="0" smtClean="0">
                <a:solidFill>
                  <a:prstClr val="black"/>
                </a:solidFill>
                <a:latin typeface="Courier New" pitchFamily="49" charset="0"/>
                <a:cs typeface="Courier New" pitchFamily="49" charset="0"/>
              </a:rPr>
              <a:t>e) </a:t>
            </a:r>
            <a:r>
              <a:rPr lang="en-US" sz="2400" dirty="0">
                <a:solidFill>
                  <a:prstClr val="black"/>
                </a:solidFill>
                <a:latin typeface="Courier New" pitchFamily="49" charset="0"/>
                <a:cs typeface="Courier New" pitchFamily="49" charset="0"/>
              </a:rPr>
              <a:t>_ = D * D</a:t>
            </a:r>
          </a:p>
          <a:p>
            <a:pPr defTabSz="914400" eaLnBrk="1" fontAlgn="base" hangingPunct="1">
              <a:spcBef>
                <a:spcPct val="0"/>
              </a:spcBef>
              <a:spcAft>
                <a:spcPct val="0"/>
              </a:spcAft>
            </a:pPr>
            <a:endParaRPr lang="en-US" sz="2800" dirty="0">
              <a:solidFill>
                <a:prstClr val="black"/>
              </a:solidFill>
              <a:cs typeface="Arial" charset="0"/>
            </a:endParaRPr>
          </a:p>
        </p:txBody>
      </p:sp>
      <p:sp>
        <p:nvSpPr>
          <p:cNvPr id="10250" name="TextBox 12"/>
          <p:cNvSpPr txBox="1">
            <a:spLocks noChangeArrowheads="1"/>
          </p:cNvSpPr>
          <p:nvPr/>
        </p:nvSpPr>
        <p:spPr bwMode="auto">
          <a:xfrm>
            <a:off x="6858000" y="99060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A</a:t>
            </a:r>
          </a:p>
        </p:txBody>
      </p:sp>
      <p:sp>
        <p:nvSpPr>
          <p:cNvPr id="10251" name="TextBox 13"/>
          <p:cNvSpPr txBox="1">
            <a:spLocks noChangeArrowheads="1"/>
          </p:cNvSpPr>
          <p:nvPr/>
        </p:nvSpPr>
        <p:spPr bwMode="auto">
          <a:xfrm>
            <a:off x="7162800" y="2667000"/>
            <a:ext cx="30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B</a:t>
            </a:r>
          </a:p>
        </p:txBody>
      </p:sp>
      <p:sp>
        <p:nvSpPr>
          <p:cNvPr id="10252" name="TextBox 14"/>
          <p:cNvSpPr txBox="1">
            <a:spLocks noChangeArrowheads="1"/>
          </p:cNvSpPr>
          <p:nvPr/>
        </p:nvSpPr>
        <p:spPr bwMode="auto">
          <a:xfrm>
            <a:off x="6781800" y="3733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C</a:t>
            </a:r>
          </a:p>
        </p:txBody>
      </p:sp>
      <p:sp>
        <p:nvSpPr>
          <p:cNvPr id="10253" name="TextBox 15"/>
          <p:cNvSpPr txBox="1">
            <a:spLocks noChangeArrowheads="1"/>
          </p:cNvSpPr>
          <p:nvPr/>
        </p:nvSpPr>
        <p:spPr bwMode="auto">
          <a:xfrm>
            <a:off x="6324600" y="51816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D</a:t>
            </a:r>
          </a:p>
        </p:txBody>
      </p:sp>
      <p:pic>
        <p:nvPicPr>
          <p:cNvPr id="10254" name="Picture 8" descr="C:\Users\Hoiem\Documents\Classes\Computational Photography - Fall 2010\lectures\figs\filters\fil_pairs\fil_shift.png"/>
          <p:cNvPicPr>
            <a:picLocks noChangeAspect="1" noChangeArrowheads="1"/>
          </p:cNvPicPr>
          <p:nvPr/>
        </p:nvPicPr>
        <p:blipFill>
          <a:blip r:embed="rId7">
            <a:extLst>
              <a:ext uri="{28A0092B-C50C-407E-A947-70E740481C1C}">
                <a14:useLocalDpi xmlns:a14="http://schemas.microsoft.com/office/drawing/2010/main" val="0"/>
              </a:ext>
            </a:extLst>
          </a:blip>
          <a:srcRect l="9375" t="41667" r="7292" b="41666"/>
          <a:stretch>
            <a:fillRect/>
          </a:stretch>
        </p:blipFill>
        <p:spPr bwMode="auto">
          <a:xfrm>
            <a:off x="533400" y="2971800"/>
            <a:ext cx="2438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5" name="TextBox 17"/>
          <p:cNvSpPr txBox="1">
            <a:spLocks noChangeArrowheads="1"/>
          </p:cNvSpPr>
          <p:nvPr/>
        </p:nvSpPr>
        <p:spPr bwMode="auto">
          <a:xfrm>
            <a:off x="228600" y="2927350"/>
            <a:ext cx="3381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E</a:t>
            </a:r>
          </a:p>
        </p:txBody>
      </p:sp>
      <p:pic>
        <p:nvPicPr>
          <p:cNvPr id="10256" name="Picture 9" descr="C:\Users\Hoiem\Documents\Classes\Computational Photography - Fall 2010\lectures\figs\filters\fil_pairs\im_gau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3400" y="5257800"/>
            <a:ext cx="2309548"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7" name="TextBox 19"/>
          <p:cNvSpPr txBox="1">
            <a:spLocks noChangeArrowheads="1"/>
          </p:cNvSpPr>
          <p:nvPr/>
        </p:nvSpPr>
        <p:spPr bwMode="auto">
          <a:xfrm>
            <a:off x="152400" y="3810000"/>
            <a:ext cx="325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F</a:t>
            </a:r>
          </a:p>
        </p:txBody>
      </p:sp>
      <p:pic>
        <p:nvPicPr>
          <p:cNvPr id="10258" name="Picture 10" descr="C:\Users\Hoiem\Documents\Classes\Computational Photography - Fall 2010\lectures\figs\filters\fil_pairs\im_sobel.png"/>
          <p:cNvPicPr>
            <a:picLocks noChangeAspect="1" noChangeArrowheads="1"/>
          </p:cNvPicPr>
          <p:nvPr/>
        </p:nvPicPr>
        <p:blipFill>
          <a:blip r:embed="rId9" cstate="print">
            <a:extLst>
              <a:ext uri="{28A0092B-C50C-407E-A947-70E740481C1C}">
                <a14:useLocalDpi xmlns:a14="http://schemas.microsoft.com/office/drawing/2010/main" val="0"/>
              </a:ext>
            </a:extLst>
          </a:blip>
          <a:srcRect l="9375" t="13889" r="8333" b="13889"/>
          <a:stretch>
            <a:fillRect/>
          </a:stretch>
        </p:blipFill>
        <p:spPr bwMode="auto">
          <a:xfrm>
            <a:off x="3429000" y="3352800"/>
            <a:ext cx="266700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TextBox 21"/>
          <p:cNvSpPr txBox="1">
            <a:spLocks noChangeArrowheads="1"/>
          </p:cNvSpPr>
          <p:nvPr/>
        </p:nvSpPr>
        <p:spPr bwMode="auto">
          <a:xfrm>
            <a:off x="3200400" y="3352800"/>
            <a:ext cx="363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G</a:t>
            </a:r>
          </a:p>
        </p:txBody>
      </p:sp>
      <p:sp>
        <p:nvSpPr>
          <p:cNvPr id="10260" name="TextBox 22"/>
          <p:cNvSpPr txBox="1">
            <a:spLocks noChangeArrowheads="1"/>
          </p:cNvSpPr>
          <p:nvPr/>
        </p:nvSpPr>
        <p:spPr bwMode="auto">
          <a:xfrm>
            <a:off x="76200" y="5257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H</a:t>
            </a:r>
          </a:p>
        </p:txBody>
      </p:sp>
      <p:pic>
        <p:nvPicPr>
          <p:cNvPr id="10261" name="Picture 11" descr="C:\Users\Hoiem\Documents\Classes\Computational Photography - Fall 2010\lectures\figs\filters\fil_pairs\im_im.png"/>
          <p:cNvPicPr>
            <a:picLocks noChangeAspect="1" noChangeArrowheads="1"/>
          </p:cNvPicPr>
          <p:nvPr/>
        </p:nvPicPr>
        <p:blipFill>
          <a:blip r:embed="rId10" cstate="print">
            <a:extLst>
              <a:ext uri="{28A0092B-C50C-407E-A947-70E740481C1C}">
                <a14:useLocalDpi xmlns:a14="http://schemas.microsoft.com/office/drawing/2010/main" val="0"/>
              </a:ext>
            </a:extLst>
          </a:blip>
          <a:srcRect l="7292" t="12500" r="7292" b="12500"/>
          <a:stretch>
            <a:fillRect/>
          </a:stretch>
        </p:blipFill>
        <p:spPr bwMode="auto">
          <a:xfrm>
            <a:off x="3505200" y="5181600"/>
            <a:ext cx="254635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2" name="TextBox 24"/>
          <p:cNvSpPr txBox="1">
            <a:spLocks noChangeArrowheads="1"/>
          </p:cNvSpPr>
          <p:nvPr/>
        </p:nvSpPr>
        <p:spPr bwMode="auto">
          <a:xfrm>
            <a:off x="3200400" y="5257800"/>
            <a:ext cx="249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a:solidFill>
                  <a:prstClr val="black"/>
                </a:solidFill>
                <a:cs typeface="Arial" charset="0"/>
              </a:rPr>
              <a:t>I</a:t>
            </a:r>
          </a:p>
        </p:txBody>
      </p:sp>
      <p:cxnSp>
        <p:nvCxnSpPr>
          <p:cNvPr id="27" name="Straight Arrow Connector 26"/>
          <p:cNvCxnSpPr>
            <a:stCxn id="10265" idx="1"/>
          </p:cNvCxnSpPr>
          <p:nvPr/>
        </p:nvCxnSpPr>
        <p:spPr>
          <a:xfrm flipH="1">
            <a:off x="5867400" y="794266"/>
            <a:ext cx="381000" cy="12013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65" name="TextBox 27"/>
          <p:cNvSpPr txBox="1">
            <a:spLocks noChangeArrowheads="1"/>
          </p:cNvSpPr>
          <p:nvPr/>
        </p:nvSpPr>
        <p:spPr bwMode="auto">
          <a:xfrm>
            <a:off x="6248400" y="609600"/>
            <a:ext cx="2853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400" eaLnBrk="1" fontAlgn="base" hangingPunct="1">
              <a:spcBef>
                <a:spcPct val="0"/>
              </a:spcBef>
              <a:spcAft>
                <a:spcPct val="0"/>
              </a:spcAft>
            </a:pPr>
            <a:r>
              <a:rPr lang="en-US" dirty="0" smtClean="0">
                <a:solidFill>
                  <a:prstClr val="black"/>
                </a:solidFill>
                <a:cs typeface="Arial" charset="0"/>
              </a:rPr>
              <a:t>Cross correlation operator</a:t>
            </a:r>
            <a:endParaRPr lang="en-US" dirty="0">
              <a:solidFill>
                <a:prstClr val="black"/>
              </a:solidFill>
              <a:cs typeface="Arial" charset="0"/>
            </a:endParaRPr>
          </a:p>
        </p:txBody>
      </p:sp>
    </p:spTree>
    <p:extLst>
      <p:ext uri="{BB962C8B-B14F-4D97-AF65-F5344CB8AC3E}">
        <p14:creationId xmlns:p14="http://schemas.microsoft.com/office/powerpoint/2010/main" val="375788837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7200" y="1092200"/>
            <a:ext cx="4114800" cy="4114800"/>
          </a:xfrm>
          <a:prstGeom prst="rect">
            <a:avLst/>
          </a:prstGeom>
        </p:spPr>
      </p:pic>
      <p:pic>
        <p:nvPicPr>
          <p:cNvPr id="5" name="Picture 4"/>
          <p:cNvPicPr>
            <a:picLocks noChangeAspect="1"/>
          </p:cNvPicPr>
          <p:nvPr/>
        </p:nvPicPr>
        <p:blipFill>
          <a:blip r:embed="rId3"/>
          <a:stretch>
            <a:fillRect/>
          </a:stretch>
        </p:blipFill>
        <p:spPr>
          <a:xfrm>
            <a:off x="4800600" y="1092200"/>
            <a:ext cx="4114800" cy="4114800"/>
          </a:xfrm>
          <a:prstGeom prst="rect">
            <a:avLst/>
          </a:prstGeom>
        </p:spPr>
      </p:pic>
      <p:sp>
        <p:nvSpPr>
          <p:cNvPr id="6" name="TextBox 9"/>
          <p:cNvSpPr txBox="1">
            <a:spLocks noChangeArrowheads="1"/>
          </p:cNvSpPr>
          <p:nvPr/>
        </p:nvSpPr>
        <p:spPr bwMode="auto">
          <a:xfrm>
            <a:off x="6383338" y="6488113"/>
            <a:ext cx="27890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smtClean="0"/>
              <a:t>Images from Brayer 2006</a:t>
            </a:r>
            <a:endParaRPr lang="en-US" sz="1800" dirty="0"/>
          </a:p>
        </p:txBody>
      </p:sp>
    </p:spTree>
    <p:extLst>
      <p:ext uri="{BB962C8B-B14F-4D97-AF65-F5344CB8AC3E}">
        <p14:creationId xmlns:p14="http://schemas.microsoft.com/office/powerpoint/2010/main" val="21992824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atin typeface="Calibri" charset="0"/>
              </a:rPr>
              <a:t>Fourier Transform</a:t>
            </a:r>
          </a:p>
        </p:txBody>
      </p:sp>
      <p:sp>
        <p:nvSpPr>
          <p:cNvPr id="56323" name="Content Placeholder 2"/>
          <p:cNvSpPr>
            <a:spLocks noGrp="1"/>
          </p:cNvSpPr>
          <p:nvPr>
            <p:ph idx="1"/>
          </p:nvPr>
        </p:nvSpPr>
        <p:spPr/>
        <p:txBody>
          <a:bodyPr/>
          <a:lstStyle/>
          <a:p>
            <a:r>
              <a:rPr lang="en-US" sz="2400">
                <a:latin typeface="Calibri" charset="0"/>
              </a:rPr>
              <a:t>Fourier transform stores the magnitude and phase at each frequency</a:t>
            </a:r>
          </a:p>
          <a:p>
            <a:pPr lvl="1"/>
            <a:r>
              <a:rPr lang="en-US" sz="2000">
                <a:latin typeface="Calibri" charset="0"/>
              </a:rPr>
              <a:t>Magnitude encodes how much signal there is at a particular frequency</a:t>
            </a:r>
          </a:p>
          <a:p>
            <a:pPr lvl="1"/>
            <a:r>
              <a:rPr lang="en-US" sz="2000">
                <a:latin typeface="Calibri" charset="0"/>
              </a:rPr>
              <a:t>Phase encodes spatial information (indirectly)</a:t>
            </a:r>
          </a:p>
          <a:p>
            <a:pPr lvl="1"/>
            <a:r>
              <a:rPr lang="en-US" sz="2000">
                <a:latin typeface="Calibri" charset="0"/>
              </a:rPr>
              <a:t>For mathematical convenience, this is often notated in terms of real and complex numbers</a:t>
            </a:r>
          </a:p>
          <a:p>
            <a:endParaRPr lang="en-US" sz="2400">
              <a:latin typeface="Calibri" charset="0"/>
            </a:endParaRPr>
          </a:p>
          <a:p>
            <a:endParaRPr lang="en-US" sz="2400">
              <a:latin typeface="Calibri" charset="0"/>
            </a:endParaRPr>
          </a:p>
          <a:p>
            <a:endParaRPr lang="en-US" sz="2400">
              <a:latin typeface="Calibri" charset="0"/>
            </a:endParaRPr>
          </a:p>
        </p:txBody>
      </p:sp>
      <p:graphicFrame>
        <p:nvGraphicFramePr>
          <p:cNvPr id="14350" name="Object 27"/>
          <p:cNvGraphicFramePr>
            <a:graphicFrameLocks noChangeAspect="1"/>
          </p:cNvGraphicFramePr>
          <p:nvPr/>
        </p:nvGraphicFramePr>
        <p:xfrm>
          <a:off x="1905000" y="3830638"/>
          <a:ext cx="2933700" cy="596900"/>
        </p:xfrm>
        <a:graphic>
          <a:graphicData uri="http://schemas.openxmlformats.org/presentationml/2006/ole">
            <mc:AlternateContent xmlns:mc="http://schemas.openxmlformats.org/markup-compatibility/2006">
              <mc:Choice xmlns:v="urn:schemas-microsoft-com:vml" Requires="v">
                <p:oleObj spid="_x0000_s407628" name="Equation" r:id="rId3" imgW="1371600" imgH="279400" progId="Equation.3">
                  <p:embed/>
                </p:oleObj>
              </mc:Choice>
              <mc:Fallback>
                <p:oleObj name="Equation" r:id="rId3" imgW="1371600" imgH="279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830638"/>
                        <a:ext cx="29337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351" name="Object 28"/>
          <p:cNvGraphicFramePr>
            <a:graphicFrameLocks noChangeAspect="1"/>
          </p:cNvGraphicFramePr>
          <p:nvPr/>
        </p:nvGraphicFramePr>
        <p:xfrm>
          <a:off x="6616700" y="3733800"/>
          <a:ext cx="2070100" cy="935038"/>
        </p:xfrm>
        <a:graphic>
          <a:graphicData uri="http://schemas.openxmlformats.org/presentationml/2006/ole">
            <mc:AlternateContent xmlns:mc="http://schemas.openxmlformats.org/markup-compatibility/2006">
              <mc:Choice xmlns:v="urn:schemas-microsoft-com:vml" Requires="v">
                <p:oleObj spid="_x0000_s407629" name="Equation" r:id="rId5" imgW="927100" imgH="419100" progId="Equation.3">
                  <p:embed/>
                </p:oleObj>
              </mc:Choice>
              <mc:Fallback>
                <p:oleObj name="Equation" r:id="rId5" imgW="9271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6700" y="3733800"/>
                        <a:ext cx="2070100" cy="93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a:spLocks noChangeArrowheads="1"/>
          </p:cNvSpPr>
          <p:nvPr/>
        </p:nvSpPr>
        <p:spPr bwMode="auto">
          <a:xfrm>
            <a:off x="5334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Amplitude:</a:t>
            </a:r>
          </a:p>
        </p:txBody>
      </p:sp>
      <p:sp>
        <p:nvSpPr>
          <p:cNvPr id="16" name="TextBox 15"/>
          <p:cNvSpPr txBox="1">
            <a:spLocks noChangeArrowheads="1"/>
          </p:cNvSpPr>
          <p:nvPr/>
        </p:nvSpPr>
        <p:spPr bwMode="auto">
          <a:xfrm>
            <a:off x="5715000" y="404971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Phase:</a:t>
            </a:r>
          </a:p>
        </p:txBody>
      </p:sp>
    </p:spTree>
    <p:extLst>
      <p:ext uri="{BB962C8B-B14F-4D97-AF65-F5344CB8AC3E}">
        <p14:creationId xmlns:p14="http://schemas.microsoft.com/office/powerpoint/2010/main" val="39615558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latin typeface="Calibri" charset="0"/>
              </a:rPr>
              <a:t>The Convolution Theorem</a:t>
            </a:r>
          </a:p>
        </p:txBody>
      </p:sp>
      <p:sp>
        <p:nvSpPr>
          <p:cNvPr id="488451" name="Rectangle 3"/>
          <p:cNvSpPr>
            <a:spLocks noGrp="1" noChangeArrowheads="1"/>
          </p:cNvSpPr>
          <p:nvPr>
            <p:ph type="body" sz="half" idx="2"/>
          </p:nvPr>
        </p:nvSpPr>
        <p:spPr>
          <a:xfrm>
            <a:off x="533400" y="914400"/>
            <a:ext cx="7924800" cy="5257800"/>
          </a:xfrm>
        </p:spPr>
        <p:txBody>
          <a:bodyPr/>
          <a:lstStyle/>
          <a:p>
            <a:pPr marL="0" indent="0">
              <a:lnSpc>
                <a:spcPct val="90000"/>
              </a:lnSpc>
              <a:defRPr/>
            </a:pPr>
            <a:endParaRPr lang="en-US" dirty="0" smtClean="0">
              <a:ea typeface="+mn-ea"/>
              <a:cs typeface="+mn-cs"/>
            </a:endParaRPr>
          </a:p>
          <a:p>
            <a:pPr>
              <a:lnSpc>
                <a:spcPct val="90000"/>
              </a:lnSpc>
              <a:defRPr/>
            </a:pPr>
            <a:r>
              <a:rPr lang="en-US" dirty="0" smtClean="0">
                <a:ea typeface="+mn-ea"/>
                <a:cs typeface="+mn-cs"/>
              </a:rPr>
              <a:t>The Fourier transform of the convolution of two functions is the product of their Fourier transforms</a:t>
            </a:r>
          </a:p>
          <a:p>
            <a:pPr>
              <a:lnSpc>
                <a:spcPct val="90000"/>
              </a:lnSpc>
              <a:defRPr/>
            </a:pPr>
            <a:endParaRPr lang="en-US" dirty="0" smtClean="0">
              <a:ea typeface="+mn-ea"/>
              <a:cs typeface="+mn-cs"/>
            </a:endParaRPr>
          </a:p>
          <a:p>
            <a:pPr>
              <a:lnSpc>
                <a:spcPct val="90000"/>
              </a:lnSpc>
              <a:defRPr/>
            </a:pPr>
            <a:endParaRPr lang="en-US" dirty="0" smtClean="0">
              <a:ea typeface="+mn-ea"/>
              <a:cs typeface="+mn-cs"/>
            </a:endParaRPr>
          </a:p>
          <a:p>
            <a:pPr>
              <a:lnSpc>
                <a:spcPct val="90000"/>
              </a:lnSpc>
              <a:defRPr/>
            </a:pPr>
            <a:r>
              <a:rPr lang="en-US" dirty="0" smtClean="0">
                <a:ea typeface="+mn-ea"/>
                <a:cs typeface="+mn-cs"/>
              </a:rPr>
              <a:t>The inverse Fourier transform of the product of two Fourier transforms is the convolution of the two inverse Fourier transforms</a:t>
            </a:r>
          </a:p>
          <a:p>
            <a:pPr>
              <a:lnSpc>
                <a:spcPct val="90000"/>
              </a:lnSpc>
              <a:defRPr/>
            </a:pPr>
            <a:endParaRPr lang="en-US" dirty="0" smtClean="0">
              <a:ea typeface="+mn-ea"/>
              <a:cs typeface="+mn-cs"/>
            </a:endParaRPr>
          </a:p>
          <a:p>
            <a:pPr>
              <a:lnSpc>
                <a:spcPct val="90000"/>
              </a:lnSpc>
              <a:defRPr/>
            </a:pPr>
            <a:endParaRPr lang="en-US" dirty="0" smtClean="0">
              <a:ea typeface="+mn-ea"/>
              <a:cs typeface="+mn-cs"/>
            </a:endParaRPr>
          </a:p>
          <a:p>
            <a:pPr>
              <a:lnSpc>
                <a:spcPct val="90000"/>
              </a:lnSpc>
              <a:defRPr/>
            </a:pPr>
            <a:r>
              <a:rPr lang="en-US" b="1" dirty="0" smtClean="0">
                <a:ea typeface="+mn-ea"/>
                <a:cs typeface="+mn-cs"/>
              </a:rPr>
              <a:t>Convolution</a:t>
            </a:r>
            <a:r>
              <a:rPr lang="en-US" dirty="0" smtClean="0">
                <a:ea typeface="+mn-ea"/>
                <a:cs typeface="+mn-cs"/>
              </a:rPr>
              <a:t> in spatial domain is equivalent to </a:t>
            </a:r>
            <a:r>
              <a:rPr lang="en-US" b="1" dirty="0" smtClean="0">
                <a:ea typeface="+mn-ea"/>
                <a:cs typeface="+mn-cs"/>
              </a:rPr>
              <a:t>multiplication</a:t>
            </a:r>
            <a:r>
              <a:rPr lang="en-US" dirty="0" smtClean="0">
                <a:ea typeface="+mn-ea"/>
                <a:cs typeface="+mn-cs"/>
              </a:rPr>
              <a:t> in frequency domain!</a:t>
            </a:r>
          </a:p>
        </p:txBody>
      </p:sp>
      <p:graphicFrame>
        <p:nvGraphicFramePr>
          <p:cNvPr id="35843" name="Object 4"/>
          <p:cNvGraphicFramePr>
            <a:graphicFrameLocks noChangeAspect="1"/>
          </p:cNvGraphicFramePr>
          <p:nvPr/>
        </p:nvGraphicFramePr>
        <p:xfrm>
          <a:off x="2341563" y="2362200"/>
          <a:ext cx="4003675" cy="615950"/>
        </p:xfrm>
        <a:graphic>
          <a:graphicData uri="http://schemas.openxmlformats.org/presentationml/2006/ole">
            <mc:AlternateContent xmlns:mc="http://schemas.openxmlformats.org/markup-compatibility/2006">
              <mc:Choice xmlns:v="urn:schemas-microsoft-com:vml" Requires="v">
                <p:oleObj spid="_x0000_s409676" name="Equation" r:id="rId3" imgW="1231366" imgH="203112" progId="Equation.3">
                  <p:embed/>
                </p:oleObj>
              </mc:Choice>
              <mc:Fallback>
                <p:oleObj name="Equation" r:id="rId3" imgW="1231366" imgH="203112"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2362200"/>
                        <a:ext cx="400367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8453" name="Object 5"/>
          <p:cNvGraphicFramePr>
            <a:graphicFrameLocks noChangeAspect="1"/>
          </p:cNvGraphicFramePr>
          <p:nvPr/>
        </p:nvGraphicFramePr>
        <p:xfrm>
          <a:off x="1785938" y="4384675"/>
          <a:ext cx="5114925" cy="720725"/>
        </p:xfrm>
        <a:graphic>
          <a:graphicData uri="http://schemas.openxmlformats.org/presentationml/2006/ole">
            <mc:AlternateContent xmlns:mc="http://schemas.openxmlformats.org/markup-compatibility/2006">
              <mc:Choice xmlns:v="urn:schemas-microsoft-com:vml" Requires="v">
                <p:oleObj spid="_x0000_s409677" name="Equation" r:id="rId5" imgW="1511300" imgH="228600" progId="Equation.3">
                  <p:embed/>
                </p:oleObj>
              </mc:Choice>
              <mc:Fallback>
                <p:oleObj name="Equation" r:id="rId5" imgW="15113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5938" y="4384675"/>
                        <a:ext cx="51149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7158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845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845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84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4"/>
          <p:cNvSpPr>
            <a:spLocks noGrp="1"/>
          </p:cNvSpPr>
          <p:nvPr>
            <p:ph type="title"/>
          </p:nvPr>
        </p:nvSpPr>
        <p:spPr/>
        <p:txBody>
          <a:bodyPr/>
          <a:lstStyle/>
          <a:p>
            <a:r>
              <a:rPr lang="en-US">
                <a:latin typeface="Calibri" charset="0"/>
              </a:rPr>
              <a:t>Properties of Fourier Transforms</a:t>
            </a:r>
          </a:p>
        </p:txBody>
      </p:sp>
      <p:sp>
        <p:nvSpPr>
          <p:cNvPr id="36866" name="Content Placeholder 5"/>
          <p:cNvSpPr>
            <a:spLocks noGrp="1"/>
          </p:cNvSpPr>
          <p:nvPr>
            <p:ph idx="1"/>
          </p:nvPr>
        </p:nvSpPr>
        <p:spPr>
          <a:xfrm>
            <a:off x="533400" y="1066800"/>
            <a:ext cx="8229600" cy="5135563"/>
          </a:xfrm>
        </p:spPr>
        <p:txBody>
          <a:bodyPr/>
          <a:lstStyle/>
          <a:p>
            <a:endParaRPr lang="en-US">
              <a:latin typeface="Calibri" charset="0"/>
            </a:endParaRPr>
          </a:p>
          <a:p>
            <a:r>
              <a:rPr lang="en-US">
                <a:latin typeface="Calibri" charset="0"/>
              </a:rPr>
              <a:t>Linearity</a:t>
            </a:r>
          </a:p>
          <a:p>
            <a:endParaRPr lang="en-US">
              <a:latin typeface="Calibri" charset="0"/>
            </a:endParaRPr>
          </a:p>
          <a:p>
            <a:r>
              <a:rPr lang="en-US">
                <a:latin typeface="Calibri" charset="0"/>
              </a:rPr>
              <a:t>Fourier transform of a real signal is symmetric about the origin</a:t>
            </a:r>
          </a:p>
          <a:p>
            <a:endParaRPr lang="en-US">
              <a:latin typeface="Calibri" charset="0"/>
            </a:endParaRPr>
          </a:p>
          <a:p>
            <a:r>
              <a:rPr lang="en-US">
                <a:latin typeface="Calibri" charset="0"/>
              </a:rPr>
              <a:t>The energy of the signal is the same as the energy of its Fourier transform</a:t>
            </a:r>
          </a:p>
          <a:p>
            <a:endParaRPr lang="en-US">
              <a:latin typeface="Calibri" charset="0"/>
            </a:endParaRPr>
          </a:p>
          <a:p>
            <a:endParaRPr lang="en-US">
              <a:latin typeface="Calibri" charset="0"/>
            </a:endParaRPr>
          </a:p>
        </p:txBody>
      </p:sp>
      <p:pic>
        <p:nvPicPr>
          <p:cNvPr id="36867" name="Picture 2" descr="\begin{displaymath}{\cal F}[a x(t)+b y(t)]=a{\cal F}[x(t)]+b{\cal F}[y(t)] \end{displaymath}"/>
          <p:cNvPicPr>
            <a:picLocks noChangeAspect="1" noChangeArrowheads="1"/>
          </p:cNvPicPr>
          <p:nvPr/>
        </p:nvPicPr>
        <p:blipFill>
          <a:blip r:embed="rId2">
            <a:extLst>
              <a:ext uri="{28A0092B-C50C-407E-A947-70E740481C1C}">
                <a14:useLocalDpi xmlns:a14="http://schemas.microsoft.com/office/drawing/2010/main" val="0"/>
              </a:ext>
            </a:extLst>
          </a:blip>
          <a:srcRect l="27628"/>
          <a:stretch>
            <a:fillRect/>
          </a:stretch>
        </p:blipFill>
        <p:spPr bwMode="auto">
          <a:xfrm>
            <a:off x="2667000" y="1600200"/>
            <a:ext cx="57896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9"/>
          <p:cNvSpPr txBox="1">
            <a:spLocks noChangeArrowheads="1"/>
          </p:cNvSpPr>
          <p:nvPr/>
        </p:nvSpPr>
        <p:spPr bwMode="auto">
          <a:xfrm>
            <a:off x="6573838" y="6488113"/>
            <a:ext cx="25701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See </a:t>
            </a:r>
            <a:r>
              <a:rPr lang="en-US" sz="1800" dirty="0" err="1"/>
              <a:t>Szeliski</a:t>
            </a:r>
            <a:r>
              <a:rPr lang="en-US" sz="1800" dirty="0"/>
              <a:t> Book (3.4)</a:t>
            </a:r>
          </a:p>
        </p:txBody>
      </p:sp>
    </p:spTree>
    <p:extLst>
      <p:ext uri="{BB962C8B-B14F-4D97-AF65-F5344CB8AC3E}">
        <p14:creationId xmlns:p14="http://schemas.microsoft.com/office/powerpoint/2010/main" val="170911286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rPr>
              <a:t>Filtering in spatial domain</a:t>
            </a:r>
          </a:p>
        </p:txBody>
      </p:sp>
      <p:grpSp>
        <p:nvGrpSpPr>
          <p:cNvPr id="37891" name="Group 5"/>
          <p:cNvGrpSpPr>
            <a:grpSpLocks noChangeAspect="1"/>
          </p:cNvGrpSpPr>
          <p:nvPr/>
        </p:nvGrpSpPr>
        <p:grpSpPr bwMode="auto">
          <a:xfrm>
            <a:off x="6858000" y="0"/>
            <a:ext cx="1390650" cy="1371600"/>
            <a:chOff x="144" y="144"/>
            <a:chExt cx="1152" cy="1136"/>
          </a:xfrm>
        </p:grpSpPr>
        <p:sp>
          <p:nvSpPr>
            <p:cNvPr id="37896"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897"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898"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899"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37900"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901"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37902"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903"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904"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905"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6"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7"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8"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9"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0"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1"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2"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spTree>
    <p:extLst>
      <p:ext uri="{BB962C8B-B14F-4D97-AF65-F5344CB8AC3E}">
        <p14:creationId xmlns:p14="http://schemas.microsoft.com/office/powerpoint/2010/main" val="367091714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Calibri" charset="0"/>
              </a:rPr>
              <a:t>Filtering in spatial domain</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l="61539" t="12923" r="12308" b="45232"/>
          <a:stretch>
            <a:fillRect/>
          </a:stretch>
        </p:blipFill>
        <p:spPr bwMode="auto">
          <a:xfrm>
            <a:off x="3962400" y="37338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1" name="Group 5"/>
          <p:cNvGrpSpPr>
            <a:grpSpLocks noChangeAspect="1"/>
          </p:cNvGrpSpPr>
          <p:nvPr/>
        </p:nvGrpSpPr>
        <p:grpSpPr bwMode="auto">
          <a:xfrm>
            <a:off x="6858000" y="0"/>
            <a:ext cx="1390650" cy="1371600"/>
            <a:chOff x="144" y="144"/>
            <a:chExt cx="1152" cy="1136"/>
          </a:xfrm>
        </p:grpSpPr>
        <p:sp>
          <p:nvSpPr>
            <p:cNvPr id="37896" name="Rectangle 6"/>
            <p:cNvSpPr>
              <a:spLocks noChangeArrowheads="1"/>
            </p:cNvSpPr>
            <p:nvPr/>
          </p:nvSpPr>
          <p:spPr bwMode="auto">
            <a:xfrm>
              <a:off x="912"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897" name="Rectangle 7"/>
            <p:cNvSpPr>
              <a:spLocks noChangeArrowheads="1"/>
            </p:cNvSpPr>
            <p:nvPr/>
          </p:nvSpPr>
          <p:spPr bwMode="auto">
            <a:xfrm>
              <a:off x="528"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898" name="Rectangle 8"/>
            <p:cNvSpPr>
              <a:spLocks noChangeArrowheads="1"/>
            </p:cNvSpPr>
            <p:nvPr/>
          </p:nvSpPr>
          <p:spPr bwMode="auto">
            <a:xfrm>
              <a:off x="144" y="901"/>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899" name="Rectangle 9"/>
            <p:cNvSpPr>
              <a:spLocks noChangeArrowheads="1"/>
            </p:cNvSpPr>
            <p:nvPr/>
          </p:nvSpPr>
          <p:spPr bwMode="auto">
            <a:xfrm>
              <a:off x="912"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37900" name="Rectangle 10"/>
            <p:cNvSpPr>
              <a:spLocks noChangeArrowheads="1"/>
            </p:cNvSpPr>
            <p:nvPr/>
          </p:nvSpPr>
          <p:spPr bwMode="auto">
            <a:xfrm>
              <a:off x="528"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901" name="Rectangle 11"/>
            <p:cNvSpPr>
              <a:spLocks noChangeArrowheads="1"/>
            </p:cNvSpPr>
            <p:nvPr/>
          </p:nvSpPr>
          <p:spPr bwMode="auto">
            <a:xfrm>
              <a:off x="144" y="523"/>
              <a:ext cx="384" cy="378"/>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2</a:t>
              </a:r>
            </a:p>
          </p:txBody>
        </p:sp>
        <p:sp>
          <p:nvSpPr>
            <p:cNvPr id="37902" name="Rectangle 12"/>
            <p:cNvSpPr>
              <a:spLocks noChangeArrowheads="1"/>
            </p:cNvSpPr>
            <p:nvPr/>
          </p:nvSpPr>
          <p:spPr bwMode="auto">
            <a:xfrm>
              <a:off x="912"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903" name="Rectangle 13"/>
            <p:cNvSpPr>
              <a:spLocks noChangeArrowheads="1"/>
            </p:cNvSpPr>
            <p:nvPr/>
          </p:nvSpPr>
          <p:spPr bwMode="auto">
            <a:xfrm>
              <a:off x="528"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0</a:t>
              </a:r>
            </a:p>
          </p:txBody>
        </p:sp>
        <p:sp>
          <p:nvSpPr>
            <p:cNvPr id="37904" name="Rectangle 14"/>
            <p:cNvSpPr>
              <a:spLocks noChangeArrowheads="1"/>
            </p:cNvSpPr>
            <p:nvPr/>
          </p:nvSpPr>
          <p:spPr bwMode="auto">
            <a:xfrm>
              <a:off x="144" y="144"/>
              <a:ext cx="384" cy="37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spcBef>
                  <a:spcPct val="20000"/>
                </a:spcBef>
              </a:pPr>
              <a:r>
                <a:rPr lang="en-US" sz="2000"/>
                <a:t>1</a:t>
              </a:r>
            </a:p>
          </p:txBody>
        </p:sp>
        <p:sp>
          <p:nvSpPr>
            <p:cNvPr id="37905" name="Line 15"/>
            <p:cNvSpPr>
              <a:spLocks noChangeShapeType="1"/>
            </p:cNvSpPr>
            <p:nvPr/>
          </p:nvSpPr>
          <p:spPr bwMode="auto">
            <a:xfrm>
              <a:off x="144" y="14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6" name="Line 16"/>
            <p:cNvSpPr>
              <a:spLocks noChangeShapeType="1"/>
            </p:cNvSpPr>
            <p:nvPr/>
          </p:nvSpPr>
          <p:spPr bwMode="auto">
            <a:xfrm>
              <a:off x="144" y="52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7" name="Line 17"/>
            <p:cNvSpPr>
              <a:spLocks noChangeShapeType="1"/>
            </p:cNvSpPr>
            <p:nvPr/>
          </p:nvSpPr>
          <p:spPr bwMode="auto">
            <a:xfrm>
              <a:off x="144" y="901"/>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8" name="Line 18"/>
            <p:cNvSpPr>
              <a:spLocks noChangeShapeType="1"/>
            </p:cNvSpPr>
            <p:nvPr/>
          </p:nvSpPr>
          <p:spPr bwMode="auto">
            <a:xfrm>
              <a:off x="144" y="1280"/>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09" name="Line 19"/>
            <p:cNvSpPr>
              <a:spLocks noChangeShapeType="1"/>
            </p:cNvSpPr>
            <p:nvPr/>
          </p:nvSpPr>
          <p:spPr bwMode="auto">
            <a:xfrm>
              <a:off x="144"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0" name="Line 20"/>
            <p:cNvSpPr>
              <a:spLocks noChangeShapeType="1"/>
            </p:cNvSpPr>
            <p:nvPr/>
          </p:nvSpPr>
          <p:spPr bwMode="auto">
            <a:xfrm>
              <a:off x="528"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1" name="Line 21"/>
            <p:cNvSpPr>
              <a:spLocks noChangeShapeType="1"/>
            </p:cNvSpPr>
            <p:nvPr/>
          </p:nvSpPr>
          <p:spPr bwMode="auto">
            <a:xfrm>
              <a:off x="912" y="144"/>
              <a:ext cx="0" cy="113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sp>
          <p:nvSpPr>
            <p:cNvPr id="37912" name="Line 22"/>
            <p:cNvSpPr>
              <a:spLocks noChangeShapeType="1"/>
            </p:cNvSpPr>
            <p:nvPr/>
          </p:nvSpPr>
          <p:spPr bwMode="auto">
            <a:xfrm>
              <a:off x="1296" y="144"/>
              <a:ext cx="0" cy="1136"/>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lIns="0" tIns="0" rIns="0" bIns="0" anchor="ctr" anchorCtr="1"/>
            <a:lstStyle/>
            <a:p>
              <a:endParaRPr lang="en-US"/>
            </a:p>
          </p:txBody>
        </p:sp>
      </p:grpSp>
      <p:pic>
        <p:nvPicPr>
          <p:cNvPr id="37892" name="Picture 3"/>
          <p:cNvPicPr>
            <a:picLocks noChangeAspect="1" noChangeArrowheads="1"/>
          </p:cNvPicPr>
          <p:nvPr/>
        </p:nvPicPr>
        <p:blipFill>
          <a:blip r:embed="rId3">
            <a:extLst>
              <a:ext uri="{28A0092B-C50C-407E-A947-70E740481C1C}">
                <a14:useLocalDpi xmlns:a14="http://schemas.microsoft.com/office/drawing/2010/main" val="0"/>
              </a:ext>
            </a:extLst>
          </a:blip>
          <a:srcRect l="24074" t="59259" r="44444" b="5185"/>
          <a:stretch>
            <a:fillRect/>
          </a:stretch>
        </p:blipFill>
        <p:spPr bwMode="auto">
          <a:xfrm>
            <a:off x="5473700" y="2743200"/>
            <a:ext cx="36703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3"/>
          <p:cNvPicPr>
            <a:picLocks noChangeAspect="1" noChangeArrowheads="1"/>
          </p:cNvPicPr>
          <p:nvPr/>
        </p:nvPicPr>
        <p:blipFill>
          <a:blip r:embed="rId3">
            <a:extLst>
              <a:ext uri="{28A0092B-C50C-407E-A947-70E740481C1C}">
                <a14:useLocalDpi xmlns:a14="http://schemas.microsoft.com/office/drawing/2010/main" val="0"/>
              </a:ext>
            </a:extLst>
          </a:blip>
          <a:srcRect l="22221" t="14815" r="44444" b="46667"/>
          <a:stretch>
            <a:fillRect/>
          </a:stretch>
        </p:blipFill>
        <p:spPr bwMode="auto">
          <a:xfrm>
            <a:off x="0" y="2667000"/>
            <a:ext cx="3352800"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p:cNvSpPr txBox="1"/>
          <p:nvPr/>
        </p:nvSpPr>
        <p:spPr>
          <a:xfrm>
            <a:off x="3352800" y="3581400"/>
            <a:ext cx="623888" cy="1446213"/>
          </a:xfrm>
          <a:prstGeom prst="rect">
            <a:avLst/>
          </a:prstGeom>
          <a:noFill/>
        </p:spPr>
        <p:txBody>
          <a:bodyPr wrap="none">
            <a:spAutoFit/>
          </a:bodyPr>
          <a:lstStyle/>
          <a:p>
            <a:pPr>
              <a:defRPr/>
            </a:pPr>
            <a:r>
              <a:rPr lang="en-US" sz="8800" dirty="0">
                <a:solidFill>
                  <a:schemeClr val="accent1">
                    <a:lumMod val="75000"/>
                  </a:schemeClr>
                </a:solidFill>
                <a:ea typeface="+mn-ea"/>
                <a:cs typeface="+mn-cs"/>
              </a:rPr>
              <a:t>*</a:t>
            </a:r>
          </a:p>
        </p:txBody>
      </p:sp>
      <p:sp>
        <p:nvSpPr>
          <p:cNvPr id="31" name="TextBox 30"/>
          <p:cNvSpPr txBox="1"/>
          <p:nvPr/>
        </p:nvSpPr>
        <p:spPr>
          <a:xfrm>
            <a:off x="4800600" y="3632200"/>
            <a:ext cx="633413" cy="1016000"/>
          </a:xfrm>
          <a:prstGeom prst="rect">
            <a:avLst/>
          </a:prstGeom>
          <a:noFill/>
        </p:spPr>
        <p:txBody>
          <a:bodyPr wrap="none">
            <a:spAutoFit/>
          </a:bodyPr>
          <a:lstStyle/>
          <a:p>
            <a:pPr>
              <a:defRPr/>
            </a:pPr>
            <a:r>
              <a:rPr lang="en-US" sz="6000" dirty="0">
                <a:solidFill>
                  <a:schemeClr val="accent1">
                    <a:lumMod val="75000"/>
                  </a:schemeClr>
                </a:solidFill>
                <a:ea typeface="+mn-ea"/>
                <a:cs typeface="+mn-cs"/>
              </a:rPr>
              <a:t>=</a:t>
            </a:r>
          </a:p>
        </p:txBody>
      </p:sp>
      <p:sp>
        <p:nvSpPr>
          <p:cNvPr id="26" name="Rectangle 25"/>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417280001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Calibri" charset="0"/>
              </a:rPr>
              <a:t>Filtering in frequency domain</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l="12308" t="45232" r="61539" b="12923"/>
          <a:stretch>
            <a:fillRect/>
          </a:stretch>
        </p:blipFill>
        <p:spPr bwMode="auto">
          <a:xfrm>
            <a:off x="7543800" y="53340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2"/>
          <p:cNvPicPr>
            <a:picLocks noChangeAspect="1" noChangeArrowheads="1"/>
          </p:cNvPicPr>
          <p:nvPr/>
        </p:nvPicPr>
        <p:blipFill>
          <a:blip r:embed="rId3">
            <a:extLst>
              <a:ext uri="{28A0092B-C50C-407E-A947-70E740481C1C}">
                <a14:useLocalDpi xmlns:a14="http://schemas.microsoft.com/office/drawing/2010/main" val="0"/>
              </a:ext>
            </a:extLst>
          </a:blip>
          <a:srcRect l="50603" t="52437" r="24097" b="18646"/>
          <a:stretch>
            <a:fillRect/>
          </a:stretch>
        </p:blipFill>
        <p:spPr bwMode="auto">
          <a:xfrm>
            <a:off x="6477000" y="2514600"/>
            <a:ext cx="22860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3"/>
          <p:cNvPicPr>
            <a:picLocks noChangeAspect="1" noChangeArrowheads="1"/>
          </p:cNvPicPr>
          <p:nvPr/>
        </p:nvPicPr>
        <p:blipFill>
          <a:blip r:embed="rId4">
            <a:extLst>
              <a:ext uri="{28A0092B-C50C-407E-A947-70E740481C1C}">
                <a14:useLocalDpi xmlns:a14="http://schemas.microsoft.com/office/drawing/2010/main" val="0"/>
              </a:ext>
            </a:extLst>
          </a:blip>
          <a:srcRect l="24074" t="59259" r="44444" b="5185"/>
          <a:stretch>
            <a:fillRect/>
          </a:stretch>
        </p:blipFill>
        <p:spPr bwMode="auto">
          <a:xfrm>
            <a:off x="0" y="4867275"/>
            <a:ext cx="28194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62222" r="14815" b="8148"/>
          <a:stretch>
            <a:fillRect/>
          </a:stretch>
        </p:blipFill>
        <p:spPr bwMode="auto">
          <a:xfrm>
            <a:off x="4724400" y="4789488"/>
            <a:ext cx="2895600" cy="206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3"/>
          <p:cNvPicPr>
            <a:picLocks noChangeAspect="1" noChangeArrowheads="1"/>
          </p:cNvPicPr>
          <p:nvPr/>
        </p:nvPicPr>
        <p:blipFill>
          <a:blip r:embed="rId4">
            <a:extLst>
              <a:ext uri="{28A0092B-C50C-407E-A947-70E740481C1C}">
                <a14:useLocalDpi xmlns:a14="http://schemas.microsoft.com/office/drawing/2010/main" val="0"/>
              </a:ext>
            </a:extLst>
          </a:blip>
          <a:srcRect l="59259" t="14815" r="9259" b="46667"/>
          <a:stretch>
            <a:fillRect/>
          </a:stretch>
        </p:blipFill>
        <p:spPr bwMode="auto">
          <a:xfrm>
            <a:off x="3505200" y="2362200"/>
            <a:ext cx="2438400" cy="18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9" name="Picture 3"/>
          <p:cNvPicPr>
            <a:picLocks noChangeAspect="1" noChangeArrowheads="1"/>
          </p:cNvPicPr>
          <p:nvPr/>
        </p:nvPicPr>
        <p:blipFill>
          <a:blip r:embed="rId4">
            <a:extLst>
              <a:ext uri="{28A0092B-C50C-407E-A947-70E740481C1C}">
                <a14:useLocalDpi xmlns:a14="http://schemas.microsoft.com/office/drawing/2010/main" val="0"/>
              </a:ext>
            </a:extLst>
          </a:blip>
          <a:srcRect l="22221" t="14815" r="44444" b="46667"/>
          <a:stretch>
            <a:fillRect/>
          </a:stretch>
        </p:blipFill>
        <p:spPr bwMode="auto">
          <a:xfrm>
            <a:off x="0" y="2286000"/>
            <a:ext cx="2819400" cy="203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ight Arrow 28"/>
          <p:cNvSpPr/>
          <p:nvPr/>
        </p:nvSpPr>
        <p:spPr>
          <a:xfrm rot="5400000">
            <a:off x="7429500" y="1790700"/>
            <a:ext cx="1066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Right Arrow 30"/>
          <p:cNvSpPr/>
          <p:nvPr/>
        </p:nvSpPr>
        <p:spPr>
          <a:xfrm>
            <a:off x="2895600" y="3200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Multiply 32"/>
          <p:cNvSpPr/>
          <p:nvPr/>
        </p:nvSpPr>
        <p:spPr>
          <a:xfrm>
            <a:off x="6019800" y="3048000"/>
            <a:ext cx="381000" cy="533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Right Arrow 33"/>
          <p:cNvSpPr/>
          <p:nvPr/>
        </p:nvSpPr>
        <p:spPr>
          <a:xfrm rot="10800000">
            <a:off x="3276600" y="5791200"/>
            <a:ext cx="9144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924" name="TextBox 34"/>
          <p:cNvSpPr txBox="1">
            <a:spLocks noChangeArrowheads="1"/>
          </p:cNvSpPr>
          <p:nvPr/>
        </p:nvSpPr>
        <p:spPr bwMode="auto">
          <a:xfrm>
            <a:off x="2895600" y="27432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38925" name="TextBox 35"/>
          <p:cNvSpPr txBox="1">
            <a:spLocks noChangeArrowheads="1"/>
          </p:cNvSpPr>
          <p:nvPr/>
        </p:nvSpPr>
        <p:spPr bwMode="auto">
          <a:xfrm>
            <a:off x="7315200" y="1752600"/>
            <a:ext cx="608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FFT</a:t>
            </a:r>
          </a:p>
        </p:txBody>
      </p:sp>
      <p:sp>
        <p:nvSpPr>
          <p:cNvPr id="38926" name="TextBox 37"/>
          <p:cNvSpPr txBox="1">
            <a:spLocks noChangeArrowheads="1"/>
          </p:cNvSpPr>
          <p:nvPr/>
        </p:nvSpPr>
        <p:spPr bwMode="auto">
          <a:xfrm>
            <a:off x="3048000" y="5334000"/>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t>Inverse FFT</a:t>
            </a:r>
          </a:p>
        </p:txBody>
      </p:sp>
      <p:sp>
        <p:nvSpPr>
          <p:cNvPr id="39" name="TextBox 38"/>
          <p:cNvSpPr txBox="1"/>
          <p:nvPr/>
        </p:nvSpPr>
        <p:spPr>
          <a:xfrm rot="5400000">
            <a:off x="5906293" y="3923507"/>
            <a:ext cx="633413" cy="1016000"/>
          </a:xfrm>
          <a:prstGeom prst="rect">
            <a:avLst/>
          </a:prstGeom>
          <a:noFill/>
        </p:spPr>
        <p:txBody>
          <a:bodyPr wrap="none">
            <a:spAutoFit/>
          </a:bodyPr>
          <a:lstStyle/>
          <a:p>
            <a:pPr>
              <a:defRPr/>
            </a:pPr>
            <a:r>
              <a:rPr lang="en-US" sz="6000" dirty="0">
                <a:solidFill>
                  <a:schemeClr val="accent1">
                    <a:lumMod val="75000"/>
                  </a:schemeClr>
                </a:solidFill>
                <a:ea typeface="+mn-ea"/>
                <a:cs typeface="+mn-cs"/>
              </a:rPr>
              <a:t>=</a:t>
            </a:r>
          </a:p>
        </p:txBody>
      </p:sp>
      <p:sp>
        <p:nvSpPr>
          <p:cNvPr id="17" name="TextBox 16"/>
          <p:cNvSpPr txBox="1"/>
          <p:nvPr/>
        </p:nvSpPr>
        <p:spPr>
          <a:xfrm>
            <a:off x="7942263" y="6550025"/>
            <a:ext cx="1201737" cy="307975"/>
          </a:xfrm>
          <a:prstGeom prst="rect">
            <a:avLst/>
          </a:prstGeom>
          <a:noFill/>
        </p:spPr>
        <p:txBody>
          <a:bodyPr wrap="none">
            <a:spAutoFit/>
          </a:bodyPr>
          <a:lstStyle/>
          <a:p>
            <a:pPr>
              <a:defRPr/>
            </a:pPr>
            <a:r>
              <a:rPr lang="en-US" sz="1400" dirty="0">
                <a:solidFill>
                  <a:schemeClr val="bg1">
                    <a:lumMod val="50000"/>
                  </a:schemeClr>
                </a:solidFill>
                <a:ea typeface="+mn-ea"/>
                <a:cs typeface="+mn-cs"/>
              </a:rPr>
              <a:t>Slide: </a:t>
            </a:r>
            <a:r>
              <a:rPr lang="en-US" sz="1400" dirty="0" err="1">
                <a:solidFill>
                  <a:schemeClr val="bg1">
                    <a:lumMod val="50000"/>
                  </a:schemeClr>
                </a:solidFill>
                <a:ea typeface="+mn-ea"/>
                <a:cs typeface="+mn-cs"/>
              </a:rPr>
              <a:t>Hoiem</a:t>
            </a:r>
            <a:endParaRPr lang="en-US" sz="1400" dirty="0">
              <a:solidFill>
                <a:schemeClr val="bg1">
                  <a:lumMod val="50000"/>
                </a:schemeClr>
              </a:solidFill>
              <a:ea typeface="+mn-ea"/>
              <a:cs typeface="+mn-cs"/>
            </a:endParaRPr>
          </a:p>
        </p:txBody>
      </p:sp>
    </p:spTree>
    <p:extLst>
      <p:ext uri="{BB962C8B-B14F-4D97-AF65-F5344CB8AC3E}">
        <p14:creationId xmlns:p14="http://schemas.microsoft.com/office/powerpoint/2010/main" val="152799950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7800" y="1320800"/>
            <a:ext cx="3975100" cy="3975100"/>
          </a:xfrm>
          <a:prstGeom prst="rect">
            <a:avLst/>
          </a:prstGeom>
        </p:spPr>
      </p:pic>
      <p:pic>
        <p:nvPicPr>
          <p:cNvPr id="7" name="Picture 6"/>
          <p:cNvPicPr>
            <a:picLocks noChangeAspect="1"/>
          </p:cNvPicPr>
          <p:nvPr/>
        </p:nvPicPr>
        <p:blipFill>
          <a:blip r:embed="rId3"/>
          <a:stretch>
            <a:fillRect/>
          </a:stretch>
        </p:blipFill>
        <p:spPr>
          <a:xfrm>
            <a:off x="4889500" y="1320800"/>
            <a:ext cx="3962400" cy="3962400"/>
          </a:xfrm>
          <a:prstGeom prst="rect">
            <a:avLst/>
          </a:prstGeom>
        </p:spPr>
      </p:pic>
      <p:sp>
        <p:nvSpPr>
          <p:cNvPr id="2" name="Rectangle 1"/>
          <p:cNvSpPr/>
          <p:nvPr/>
        </p:nvSpPr>
        <p:spPr>
          <a:xfrm>
            <a:off x="177800" y="3302000"/>
            <a:ext cx="19558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133600" y="3302000"/>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133600" y="1032933"/>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89500" y="1032933"/>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89500" y="3302000"/>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908800" y="3302000"/>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832600" y="1032933"/>
            <a:ext cx="2019300" cy="226906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576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9" grpId="0" animBg="1"/>
      <p:bldP spid="10"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35563"/>
          </a:xfrm>
        </p:spPr>
        <p:txBody>
          <a:bodyPr/>
          <a:lstStyle/>
          <a:p>
            <a:pPr marL="0">
              <a:buFont typeface="Arial" charset="0"/>
              <a:buNone/>
              <a:defRPr/>
            </a:pPr>
            <a:r>
              <a:rPr lang="en-US" b="1" dirty="0" smtClean="0">
                <a:solidFill>
                  <a:schemeClr val="tx2">
                    <a:lumMod val="75000"/>
                  </a:schemeClr>
                </a:solidFill>
                <a:ea typeface="+mn-ea"/>
              </a:rPr>
              <a:t>Why does the Gaussian give a nice smooth image, but the square filter give edgy artifacts?</a:t>
            </a:r>
            <a:endParaRPr lang="en-US" b="1" dirty="0">
              <a:solidFill>
                <a:schemeClr val="tx2">
                  <a:lumMod val="75000"/>
                </a:schemeClr>
              </a:solidFill>
              <a:ea typeface="+mn-ea"/>
            </a:endParaRPr>
          </a:p>
        </p:txBody>
      </p:sp>
      <p:pic>
        <p:nvPicPr>
          <p:cNvPr id="675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622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1981200"/>
            <a:ext cx="317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7"/>
          <p:cNvSpPr txBox="1">
            <a:spLocks noChangeArrowheads="1"/>
          </p:cNvSpPr>
          <p:nvPr/>
        </p:nvSpPr>
        <p:spPr bwMode="auto">
          <a:xfrm>
            <a:off x="0" y="198120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cs typeface="Arial" charset="0"/>
              </a:rPr>
              <a:t>Gaussian</a:t>
            </a:r>
          </a:p>
        </p:txBody>
      </p:sp>
      <p:sp>
        <p:nvSpPr>
          <p:cNvPr id="67591" name="TextBox 8"/>
          <p:cNvSpPr txBox="1">
            <a:spLocks noChangeArrowheads="1"/>
          </p:cNvSpPr>
          <p:nvPr/>
        </p:nvSpPr>
        <p:spPr bwMode="auto">
          <a:xfrm>
            <a:off x="4648200" y="1981200"/>
            <a:ext cx="108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cs typeface="Arial" charset="0"/>
              </a:rPr>
              <a:t>Box filter</a:t>
            </a:r>
          </a:p>
        </p:txBody>
      </p:sp>
      <p:sp>
        <p:nvSpPr>
          <p:cNvPr id="67592" name="TextBox 9"/>
          <p:cNvSpPr txBox="1">
            <a:spLocks noChangeArrowheads="1"/>
          </p:cNvSpPr>
          <p:nvPr/>
        </p:nvSpPr>
        <p:spPr bwMode="auto">
          <a:xfrm>
            <a:off x="3352800" y="0"/>
            <a:ext cx="16414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200">
                <a:cs typeface="Arial" charset="0"/>
              </a:rPr>
              <a:t>Filtering</a:t>
            </a:r>
          </a:p>
        </p:txBody>
      </p:sp>
    </p:spTree>
    <p:extLst>
      <p:ext uri="{BB962C8B-B14F-4D97-AF65-F5344CB8AC3E}">
        <p14:creationId xmlns:p14="http://schemas.microsoft.com/office/powerpoint/2010/main" val="57303764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2"/>
          <p:cNvPicPr>
            <a:picLocks noChangeAspect="1" noChangeArrowheads="1"/>
          </p:cNvPicPr>
          <p:nvPr/>
        </p:nvPicPr>
        <p:blipFill>
          <a:blip r:embed="rId2">
            <a:extLst>
              <a:ext uri="{28A0092B-C50C-407E-A947-70E740481C1C}">
                <a14:useLocalDpi xmlns:a14="http://schemas.microsoft.com/office/drawing/2010/main" val="0"/>
              </a:ext>
            </a:extLst>
          </a:blip>
          <a:srcRect t="10001" b="3999"/>
          <a:stretch>
            <a:fillRect/>
          </a:stretch>
        </p:blipFill>
        <p:spPr bwMode="auto">
          <a:xfrm>
            <a:off x="0" y="2133600"/>
            <a:ext cx="89789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TextBox 7"/>
          <p:cNvSpPr txBox="1">
            <a:spLocks noChangeArrowheads="1"/>
          </p:cNvSpPr>
          <p:nvPr/>
        </p:nvSpPr>
        <p:spPr bwMode="auto">
          <a:xfrm>
            <a:off x="3657600" y="1524000"/>
            <a:ext cx="1485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cs typeface="Arial" charset="0"/>
              </a:rPr>
              <a:t>Gaussian</a:t>
            </a:r>
          </a:p>
        </p:txBody>
      </p:sp>
      <p:sp>
        <p:nvSpPr>
          <p:cNvPr id="5" name="Rectangle 4"/>
          <p:cNvSpPr/>
          <p:nvPr/>
        </p:nvSpPr>
        <p:spPr>
          <a:xfrm>
            <a:off x="7210043" y="65140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32128751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20662"/>
            <a:ext cx="8229600" cy="1143000"/>
          </a:xfrm>
        </p:spPr>
        <p:txBody>
          <a:bodyPr/>
          <a:lstStyle/>
          <a:p>
            <a:pPr eaLnBrk="1" hangingPunct="1"/>
            <a:r>
              <a:rPr lang="en-US" dirty="0" smtClean="0">
                <a:ea typeface="ＭＳ Ｐゴシック" pitchFamily="-83" charset="-128"/>
                <a:cs typeface="ＭＳ Ｐゴシック" pitchFamily="-83" charset="-128"/>
              </a:rPr>
              <a:t>Efficient convolution</a:t>
            </a:r>
          </a:p>
        </p:txBody>
      </p:sp>
      <p:sp>
        <p:nvSpPr>
          <p:cNvPr id="3" name="Content Placeholder 2"/>
          <p:cNvSpPr>
            <a:spLocks noGrp="1"/>
          </p:cNvSpPr>
          <p:nvPr>
            <p:ph idx="1"/>
          </p:nvPr>
        </p:nvSpPr>
        <p:spPr>
          <a:xfrm>
            <a:off x="457200" y="762000"/>
            <a:ext cx="8483600" cy="5994400"/>
          </a:xfrm>
        </p:spPr>
        <p:txBody>
          <a:bodyPr>
            <a:normAutofit/>
          </a:bodyPr>
          <a:lstStyle/>
          <a:p>
            <a:pPr eaLnBrk="1" hangingPunct="1"/>
            <a:endParaRPr lang="en-US" dirty="0" smtClean="0">
              <a:ea typeface="ＭＳ Ｐゴシック" pitchFamily="-83" charset="-128"/>
              <a:cs typeface="ＭＳ Ｐゴシック" pitchFamily="-83" charset="-128"/>
            </a:endParaRPr>
          </a:p>
          <a:p>
            <a:pPr eaLnBrk="1" hangingPunct="1"/>
            <a:endParaRPr lang="en-US" dirty="0" smtClean="0">
              <a:ea typeface="ＭＳ Ｐゴシック" pitchFamily="-83" charset="-128"/>
              <a:cs typeface="ＭＳ Ｐゴシック" pitchFamily="-83" charset="-128"/>
            </a:endParaRPr>
          </a:p>
          <a:p>
            <a:pPr eaLnBrk="1" hangingPunct="1"/>
            <a:endParaRPr lang="en-US" dirty="0" smtClean="0">
              <a:ea typeface="ＭＳ Ｐゴシック" pitchFamily="-83" charset="-128"/>
              <a:cs typeface="ＭＳ Ｐゴシック" pitchFamily="-83" charset="-128"/>
            </a:endParaRPr>
          </a:p>
          <a:p>
            <a:r>
              <a:rPr lang="en-US" dirty="0" smtClean="0"/>
              <a:t>Naïve </a:t>
            </a:r>
            <a:r>
              <a:rPr lang="en-US" dirty="0" smtClean="0"/>
              <a:t>implementation: </a:t>
            </a:r>
            <a:r>
              <a:rPr lang="en-US" dirty="0" smtClean="0"/>
              <a:t>for each pixel in the image, loop over </a:t>
            </a:r>
            <a:r>
              <a:rPr lang="en-US" dirty="0" smtClean="0"/>
              <a:t>entries </a:t>
            </a:r>
            <a:r>
              <a:rPr lang="en-US" dirty="0" smtClean="0"/>
              <a:t>of </a:t>
            </a:r>
            <a:r>
              <a:rPr lang="en-US" dirty="0" smtClean="0"/>
              <a:t>kernel -- O</a:t>
            </a:r>
            <a:r>
              <a:rPr lang="en-US" dirty="0" smtClean="0"/>
              <a:t>(n</a:t>
            </a:r>
            <a:r>
              <a:rPr lang="en-US" baseline="30000" dirty="0" smtClean="0"/>
              <a:t>2</a:t>
            </a:r>
            <a:r>
              <a:rPr lang="en-US" dirty="0" smtClean="0"/>
              <a:t>k</a:t>
            </a:r>
            <a:r>
              <a:rPr lang="en-US" baseline="30000" dirty="0" smtClean="0"/>
              <a:t>2</a:t>
            </a:r>
            <a:r>
              <a:rPr lang="en-US" dirty="0" smtClean="0"/>
              <a:t>)</a:t>
            </a:r>
            <a:r>
              <a:rPr lang="en-US" dirty="0" smtClean="0"/>
              <a:t>.</a:t>
            </a:r>
          </a:p>
          <a:p>
            <a:r>
              <a:rPr lang="en-US" dirty="0" smtClean="0"/>
              <a:t>Challenge: convolve with 2d Gaussian in O(n</a:t>
            </a:r>
            <a:r>
              <a:rPr lang="en-US" baseline="30000" dirty="0" smtClean="0"/>
              <a:t>2</a:t>
            </a:r>
            <a:r>
              <a:rPr lang="en-US" dirty="0" smtClean="0"/>
              <a:t>).</a:t>
            </a:r>
          </a:p>
          <a:p>
            <a:r>
              <a:rPr lang="en-US" dirty="0" smtClean="0"/>
              <a:t>Hints</a:t>
            </a:r>
          </a:p>
          <a:p>
            <a:pPr lvl="1"/>
            <a:r>
              <a:rPr lang="en-US" dirty="0" smtClean="0"/>
              <a:t>Fastest way to convolve image with 1xk mean filter?</a:t>
            </a:r>
          </a:p>
          <a:p>
            <a:pPr lvl="1"/>
            <a:r>
              <a:rPr lang="en-US" dirty="0" smtClean="0"/>
              <a:t>Fastest way to convolve image with </a:t>
            </a:r>
            <a:r>
              <a:rPr lang="en-US" dirty="0" err="1" smtClean="0"/>
              <a:t>kxk</a:t>
            </a:r>
            <a:r>
              <a:rPr lang="en-US" dirty="0" smtClean="0"/>
              <a:t> mean filter?</a:t>
            </a:r>
          </a:p>
          <a:p>
            <a:pPr lvl="1"/>
            <a:r>
              <a:rPr lang="en-US" dirty="0" smtClean="0"/>
              <a:t>Fastest way to convolve image with </a:t>
            </a:r>
            <a:r>
              <a:rPr lang="en-US" dirty="0" err="1" smtClean="0"/>
              <a:t>kxk</a:t>
            </a:r>
            <a:r>
              <a:rPr lang="en-US" dirty="0" smtClean="0"/>
              <a:t> Gaussian?</a:t>
            </a:r>
          </a:p>
          <a:p>
            <a:pPr marL="0" indent="0">
              <a:buNone/>
            </a:pPr>
            <a:endParaRPr lang="en-US" baseline="30000" dirty="0" smtClean="0"/>
          </a:p>
        </p:txBody>
      </p:sp>
      <p:pic>
        <p:nvPicPr>
          <p:cNvPr id="58372" name="Picture 4"/>
          <p:cNvPicPr>
            <a:picLocks noChangeAspect="1" noChangeArrowheads="1"/>
          </p:cNvPicPr>
          <p:nvPr/>
        </p:nvPicPr>
        <p:blipFill>
          <a:blip r:embed="rId2"/>
          <a:srcRect/>
          <a:stretch>
            <a:fillRect/>
          </a:stretch>
        </p:blipFill>
        <p:spPr bwMode="auto">
          <a:xfrm>
            <a:off x="1371600" y="762000"/>
            <a:ext cx="5943600" cy="1063625"/>
          </a:xfrm>
          <a:prstGeom prst="rect">
            <a:avLst/>
          </a:prstGeom>
          <a:noFill/>
          <a:ln w="9525">
            <a:noFill/>
            <a:miter lim="800000"/>
            <a:headEnd/>
            <a:tailEnd/>
          </a:ln>
        </p:spPr>
      </p:pic>
    </p:spTree>
    <p:extLst>
      <p:ext uri="{BB962C8B-B14F-4D97-AF65-F5344CB8AC3E}">
        <p14:creationId xmlns:p14="http://schemas.microsoft.com/office/powerpoint/2010/main" val="15377541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3"/>
          <p:cNvPicPr>
            <a:picLocks noChangeAspect="1" noChangeArrowheads="1"/>
          </p:cNvPicPr>
          <p:nvPr/>
        </p:nvPicPr>
        <p:blipFill>
          <a:blip r:embed="rId2">
            <a:extLst>
              <a:ext uri="{28A0092B-C50C-407E-A947-70E740481C1C}">
                <a14:useLocalDpi xmlns:a14="http://schemas.microsoft.com/office/drawing/2010/main" val="0"/>
              </a:ext>
            </a:extLst>
          </a:blip>
          <a:srcRect l="4601" t="9814" r="3384" b="5122"/>
          <a:stretch>
            <a:fillRect/>
          </a:stretch>
        </p:blipFill>
        <p:spPr bwMode="auto">
          <a:xfrm>
            <a:off x="228600" y="2133600"/>
            <a:ext cx="8686800" cy="451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8" name="TextBox 7"/>
          <p:cNvSpPr txBox="1">
            <a:spLocks noChangeArrowheads="1"/>
          </p:cNvSpPr>
          <p:nvPr/>
        </p:nvSpPr>
        <p:spPr bwMode="auto">
          <a:xfrm>
            <a:off x="3657600" y="1524000"/>
            <a:ext cx="14843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a:cs typeface="Arial" charset="0"/>
              </a:rPr>
              <a:t>Box Filter</a:t>
            </a:r>
          </a:p>
        </p:txBody>
      </p:sp>
      <p:sp>
        <p:nvSpPr>
          <p:cNvPr id="70659" name="Content Placeholder 8"/>
          <p:cNvSpPr>
            <a:spLocks noGrp="1"/>
          </p:cNvSpPr>
          <p:nvPr>
            <p:ph idx="1"/>
          </p:nvPr>
        </p:nvSpPr>
        <p:spPr/>
        <p:txBody>
          <a:bodyPr/>
          <a:lstStyle/>
          <a:p>
            <a:endParaRPr lang="en-US">
              <a:latin typeface="Calibri" charset="0"/>
            </a:endParaRPr>
          </a:p>
        </p:txBody>
      </p:sp>
    </p:spTree>
    <p:extLst>
      <p:ext uri="{BB962C8B-B14F-4D97-AF65-F5344CB8AC3E}">
        <p14:creationId xmlns:p14="http://schemas.microsoft.com/office/powerpoint/2010/main" val="34250354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p:txBody>
          <a:bodyPr/>
          <a:lstStyle/>
          <a:p>
            <a:r>
              <a:rPr lang="en-US">
                <a:latin typeface="Calibri" charset="0"/>
                <a:ea typeface="ＭＳ Ｐゴシック" charset="0"/>
                <a:cs typeface="ＭＳ Ｐゴシック" charset="0"/>
              </a:rPr>
              <a:t>Image Scaling</a:t>
            </a:r>
          </a:p>
        </p:txBody>
      </p:sp>
      <p:pic>
        <p:nvPicPr>
          <p:cNvPr id="86018" name="Picture 3" descr="van_Gogh_-_Self_Portra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50" y="-1371600"/>
            <a:ext cx="6280150" cy="825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ext Box 4"/>
          <p:cNvSpPr txBox="1">
            <a:spLocks noChangeArrowheads="1"/>
          </p:cNvSpPr>
          <p:nvPr/>
        </p:nvSpPr>
        <p:spPr bwMode="auto">
          <a:xfrm>
            <a:off x="746125" y="1716088"/>
            <a:ext cx="33416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latin typeface="Calibri" charset="0"/>
              </a:rPr>
              <a:t>This image is too big to fit on the screen.  How can we generate a half-sized version?</a:t>
            </a:r>
          </a:p>
          <a:p>
            <a:endParaRPr lang="en-US" sz="1800">
              <a:latin typeface="Calibri" charset="0"/>
            </a:endParaRPr>
          </a:p>
        </p:txBody>
      </p:sp>
      <p:sp>
        <p:nvSpPr>
          <p:cNvPr id="86020" name="Text Box 8"/>
          <p:cNvSpPr txBox="1">
            <a:spLocks noChangeArrowheads="1"/>
          </p:cNvSpPr>
          <p:nvPr/>
        </p:nvSpPr>
        <p:spPr bwMode="auto">
          <a:xfrm>
            <a:off x="7853363" y="6491288"/>
            <a:ext cx="19796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solidFill>
                  <a:schemeClr val="bg2"/>
                </a:solidFill>
                <a:latin typeface="Calibri" charset="0"/>
              </a:rPr>
              <a:t>Source: S. Seitz</a:t>
            </a:r>
          </a:p>
        </p:txBody>
      </p:sp>
    </p:spTree>
    <p:extLst>
      <p:ext uri="{BB962C8B-B14F-4D97-AF65-F5344CB8AC3E}">
        <p14:creationId xmlns:p14="http://schemas.microsoft.com/office/powerpoint/2010/main" val="67313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 Box 8"/>
          <p:cNvSpPr txBox="1">
            <a:spLocks noChangeArrowheads="1"/>
          </p:cNvSpPr>
          <p:nvPr/>
        </p:nvSpPr>
        <p:spPr bwMode="auto">
          <a:xfrm>
            <a:off x="304800" y="5715000"/>
            <a:ext cx="446246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cs typeface="Arial" charset="0"/>
              </a:rPr>
              <a:t>Throw away every other row and column to create a </a:t>
            </a:r>
            <a:r>
              <a:rPr lang="en-US" sz="1800">
                <a:cs typeface="Arial" charset="0"/>
              </a:rPr>
              <a:t>1/2</a:t>
            </a:r>
            <a:r>
              <a:rPr lang="en-US" sz="2000">
                <a:cs typeface="Arial" charset="0"/>
              </a:rPr>
              <a:t> size image</a:t>
            </a:r>
          </a:p>
          <a:p>
            <a:pPr lvl="1"/>
            <a:endParaRPr lang="en-US" sz="2000" i="1">
              <a:cs typeface="Arial" charset="0"/>
            </a:endParaRPr>
          </a:p>
        </p:txBody>
      </p:sp>
      <p:pic>
        <p:nvPicPr>
          <p:cNvPr id="7270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63" y="1676400"/>
            <a:ext cx="4491037" cy="388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30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5850" y="2590800"/>
            <a:ext cx="24447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4"/>
          <p:cNvGrpSpPr>
            <a:grpSpLocks/>
          </p:cNvGrpSpPr>
          <p:nvPr/>
        </p:nvGrpSpPr>
        <p:grpSpPr bwMode="auto">
          <a:xfrm>
            <a:off x="392113" y="1676400"/>
            <a:ext cx="4343400" cy="3581400"/>
            <a:chOff x="48" y="1056"/>
            <a:chExt cx="2736" cy="2256"/>
          </a:xfrm>
        </p:grpSpPr>
        <p:grpSp>
          <p:nvGrpSpPr>
            <p:cNvPr id="72711" name="Group 30"/>
            <p:cNvGrpSpPr>
              <a:grpSpLocks/>
            </p:cNvGrpSpPr>
            <p:nvPr/>
          </p:nvGrpSpPr>
          <p:grpSpPr bwMode="auto">
            <a:xfrm>
              <a:off x="48" y="1056"/>
              <a:ext cx="2736" cy="96"/>
              <a:chOff x="48" y="1056"/>
              <a:chExt cx="2736" cy="96"/>
            </a:xfrm>
          </p:grpSpPr>
          <p:sp>
            <p:nvSpPr>
              <p:cNvPr id="72829" name="Oval 1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0" name="Oval 1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1" name="Oval 1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2" name="Oval 1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3" name="Oval 2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4" name="Oval 2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5" name="Oval 2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6" name="Oval 2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7" name="Oval 2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8" name="Oval 2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39" name="Oval 2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40" name="Oval 2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2" name="Group 31"/>
            <p:cNvGrpSpPr>
              <a:grpSpLocks/>
            </p:cNvGrpSpPr>
            <p:nvPr/>
          </p:nvGrpSpPr>
          <p:grpSpPr bwMode="auto">
            <a:xfrm>
              <a:off x="48" y="1296"/>
              <a:ext cx="2736" cy="96"/>
              <a:chOff x="48" y="1056"/>
              <a:chExt cx="2736" cy="96"/>
            </a:xfrm>
          </p:grpSpPr>
          <p:sp>
            <p:nvSpPr>
              <p:cNvPr id="72817" name="Oval 32"/>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8" name="Oval 33"/>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9" name="Oval 34"/>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0" name="Oval 35"/>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1" name="Oval 36"/>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2" name="Oval 37"/>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3" name="Oval 38"/>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4" name="Oval 39"/>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5" name="Oval 40"/>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6" name="Oval 41"/>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7" name="Oval 42"/>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28" name="Oval 43"/>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3" name="Group 44"/>
            <p:cNvGrpSpPr>
              <a:grpSpLocks/>
            </p:cNvGrpSpPr>
            <p:nvPr/>
          </p:nvGrpSpPr>
          <p:grpSpPr bwMode="auto">
            <a:xfrm>
              <a:off x="48" y="1536"/>
              <a:ext cx="2736" cy="96"/>
              <a:chOff x="48" y="1056"/>
              <a:chExt cx="2736" cy="96"/>
            </a:xfrm>
          </p:grpSpPr>
          <p:sp>
            <p:nvSpPr>
              <p:cNvPr id="72805" name="Oval 45"/>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6" name="Oval 46"/>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7" name="Oval 47"/>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8" name="Oval 48"/>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9" name="Oval 49"/>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0" name="Oval 50"/>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1" name="Oval 51"/>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2" name="Oval 52"/>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3" name="Oval 53"/>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4" name="Oval 54"/>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5" name="Oval 55"/>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16" name="Oval 56"/>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4" name="Group 57"/>
            <p:cNvGrpSpPr>
              <a:grpSpLocks/>
            </p:cNvGrpSpPr>
            <p:nvPr/>
          </p:nvGrpSpPr>
          <p:grpSpPr bwMode="auto">
            <a:xfrm>
              <a:off x="48" y="1776"/>
              <a:ext cx="2736" cy="96"/>
              <a:chOff x="48" y="1056"/>
              <a:chExt cx="2736" cy="96"/>
            </a:xfrm>
          </p:grpSpPr>
          <p:sp>
            <p:nvSpPr>
              <p:cNvPr id="72793" name="Oval 58"/>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4" name="Oval 59"/>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5" name="Oval 60"/>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6" name="Oval 61"/>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7" name="Oval 62"/>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8" name="Oval 63"/>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9" name="Oval 64"/>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0" name="Oval 65"/>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1" name="Oval 66"/>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2" name="Oval 67"/>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3" name="Oval 68"/>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804" name="Oval 69"/>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5" name="Group 70"/>
            <p:cNvGrpSpPr>
              <a:grpSpLocks/>
            </p:cNvGrpSpPr>
            <p:nvPr/>
          </p:nvGrpSpPr>
          <p:grpSpPr bwMode="auto">
            <a:xfrm>
              <a:off x="48" y="2016"/>
              <a:ext cx="2736" cy="96"/>
              <a:chOff x="48" y="1056"/>
              <a:chExt cx="2736" cy="96"/>
            </a:xfrm>
          </p:grpSpPr>
          <p:sp>
            <p:nvSpPr>
              <p:cNvPr id="72781" name="Oval 71"/>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2" name="Oval 72"/>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3" name="Oval 73"/>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4" name="Oval 74"/>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5" name="Oval 75"/>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6" name="Oval 76"/>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7" name="Oval 77"/>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8" name="Oval 78"/>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9" name="Oval 79"/>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0" name="Oval 80"/>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1" name="Oval 81"/>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92" name="Oval 82"/>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6" name="Group 83"/>
            <p:cNvGrpSpPr>
              <a:grpSpLocks/>
            </p:cNvGrpSpPr>
            <p:nvPr/>
          </p:nvGrpSpPr>
          <p:grpSpPr bwMode="auto">
            <a:xfrm>
              <a:off x="48" y="2256"/>
              <a:ext cx="2736" cy="96"/>
              <a:chOff x="48" y="1056"/>
              <a:chExt cx="2736" cy="96"/>
            </a:xfrm>
          </p:grpSpPr>
          <p:sp>
            <p:nvSpPr>
              <p:cNvPr id="72769" name="Oval 84"/>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0" name="Oval 85"/>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1" name="Oval 86"/>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2" name="Oval 87"/>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3" name="Oval 88"/>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4" name="Oval 89"/>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5" name="Oval 90"/>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6" name="Oval 91"/>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7" name="Oval 92"/>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8" name="Oval 93"/>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79" name="Oval 94"/>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80" name="Oval 95"/>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7" name="Group 96"/>
            <p:cNvGrpSpPr>
              <a:grpSpLocks/>
            </p:cNvGrpSpPr>
            <p:nvPr/>
          </p:nvGrpSpPr>
          <p:grpSpPr bwMode="auto">
            <a:xfrm>
              <a:off x="48" y="2496"/>
              <a:ext cx="2736" cy="96"/>
              <a:chOff x="48" y="1056"/>
              <a:chExt cx="2736" cy="96"/>
            </a:xfrm>
          </p:grpSpPr>
          <p:sp>
            <p:nvSpPr>
              <p:cNvPr id="72757" name="Oval 97"/>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8" name="Oval 98"/>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9" name="Oval 99"/>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0" name="Oval 100"/>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1" name="Oval 101"/>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2" name="Oval 102"/>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3" name="Oval 103"/>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4" name="Oval 104"/>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5" name="Oval 105"/>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6" name="Oval 106"/>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7" name="Oval 107"/>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68" name="Oval 108"/>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8" name="Group 109"/>
            <p:cNvGrpSpPr>
              <a:grpSpLocks/>
            </p:cNvGrpSpPr>
            <p:nvPr/>
          </p:nvGrpSpPr>
          <p:grpSpPr bwMode="auto">
            <a:xfrm>
              <a:off x="48" y="2736"/>
              <a:ext cx="2736" cy="96"/>
              <a:chOff x="48" y="1056"/>
              <a:chExt cx="2736" cy="96"/>
            </a:xfrm>
          </p:grpSpPr>
          <p:sp>
            <p:nvSpPr>
              <p:cNvPr id="72745" name="Oval 110"/>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6" name="Oval 111"/>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7" name="Oval 112"/>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8" name="Oval 113"/>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9" name="Oval 114"/>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0" name="Oval 115"/>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1" name="Oval 116"/>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2" name="Oval 117"/>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3" name="Oval 118"/>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4" name="Oval 119"/>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5" name="Oval 120"/>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56" name="Oval 121"/>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19" name="Group 122"/>
            <p:cNvGrpSpPr>
              <a:grpSpLocks/>
            </p:cNvGrpSpPr>
            <p:nvPr/>
          </p:nvGrpSpPr>
          <p:grpSpPr bwMode="auto">
            <a:xfrm>
              <a:off x="48" y="2976"/>
              <a:ext cx="2736" cy="96"/>
              <a:chOff x="48" y="1056"/>
              <a:chExt cx="2736" cy="96"/>
            </a:xfrm>
          </p:grpSpPr>
          <p:sp>
            <p:nvSpPr>
              <p:cNvPr id="72733" name="Oval 123"/>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4" name="Oval 124"/>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5" name="Oval 125"/>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6" name="Oval 126"/>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7" name="Oval 127"/>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8" name="Oval 128"/>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9" name="Oval 129"/>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0" name="Oval 130"/>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1" name="Oval 131"/>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2" name="Oval 132"/>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3" name="Oval 133"/>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44" name="Oval 134"/>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nvGrpSpPr>
            <p:cNvPr id="72720" name="Group 135"/>
            <p:cNvGrpSpPr>
              <a:grpSpLocks/>
            </p:cNvGrpSpPr>
            <p:nvPr/>
          </p:nvGrpSpPr>
          <p:grpSpPr bwMode="auto">
            <a:xfrm>
              <a:off x="48" y="3216"/>
              <a:ext cx="2736" cy="96"/>
              <a:chOff x="48" y="1056"/>
              <a:chExt cx="2736" cy="96"/>
            </a:xfrm>
          </p:grpSpPr>
          <p:sp>
            <p:nvSpPr>
              <p:cNvPr id="72721" name="Oval 136"/>
              <p:cNvSpPr>
                <a:spLocks noChangeArrowheads="1"/>
              </p:cNvSpPr>
              <p:nvPr/>
            </p:nvSpPr>
            <p:spPr bwMode="auto">
              <a:xfrm>
                <a:off x="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2" name="Oval 137"/>
              <p:cNvSpPr>
                <a:spLocks noChangeArrowheads="1"/>
              </p:cNvSpPr>
              <p:nvPr/>
            </p:nvSpPr>
            <p:spPr bwMode="auto">
              <a:xfrm>
                <a:off x="2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3" name="Oval 138"/>
              <p:cNvSpPr>
                <a:spLocks noChangeArrowheads="1"/>
              </p:cNvSpPr>
              <p:nvPr/>
            </p:nvSpPr>
            <p:spPr bwMode="auto">
              <a:xfrm>
                <a:off x="5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4" name="Oval 139"/>
              <p:cNvSpPr>
                <a:spLocks noChangeArrowheads="1"/>
              </p:cNvSpPr>
              <p:nvPr/>
            </p:nvSpPr>
            <p:spPr bwMode="auto">
              <a:xfrm>
                <a:off x="7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5" name="Oval 140"/>
              <p:cNvSpPr>
                <a:spLocks noChangeArrowheads="1"/>
              </p:cNvSpPr>
              <p:nvPr/>
            </p:nvSpPr>
            <p:spPr bwMode="auto">
              <a:xfrm>
                <a:off x="10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6" name="Oval 141"/>
              <p:cNvSpPr>
                <a:spLocks noChangeArrowheads="1"/>
              </p:cNvSpPr>
              <p:nvPr/>
            </p:nvSpPr>
            <p:spPr bwMode="auto">
              <a:xfrm>
                <a:off x="12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7" name="Oval 142"/>
              <p:cNvSpPr>
                <a:spLocks noChangeArrowheads="1"/>
              </p:cNvSpPr>
              <p:nvPr/>
            </p:nvSpPr>
            <p:spPr bwMode="auto">
              <a:xfrm>
                <a:off x="14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8" name="Oval 143"/>
              <p:cNvSpPr>
                <a:spLocks noChangeArrowheads="1"/>
              </p:cNvSpPr>
              <p:nvPr/>
            </p:nvSpPr>
            <p:spPr bwMode="auto">
              <a:xfrm>
                <a:off x="172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29" name="Oval 144"/>
              <p:cNvSpPr>
                <a:spLocks noChangeArrowheads="1"/>
              </p:cNvSpPr>
              <p:nvPr/>
            </p:nvSpPr>
            <p:spPr bwMode="auto">
              <a:xfrm>
                <a:off x="196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0" name="Oval 145"/>
              <p:cNvSpPr>
                <a:spLocks noChangeArrowheads="1"/>
              </p:cNvSpPr>
              <p:nvPr/>
            </p:nvSpPr>
            <p:spPr bwMode="auto">
              <a:xfrm>
                <a:off x="220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1" name="Oval 146"/>
              <p:cNvSpPr>
                <a:spLocks noChangeArrowheads="1"/>
              </p:cNvSpPr>
              <p:nvPr/>
            </p:nvSpPr>
            <p:spPr bwMode="auto">
              <a:xfrm>
                <a:off x="244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sp>
            <p:nvSpPr>
              <p:cNvPr id="72732" name="Oval 147"/>
              <p:cNvSpPr>
                <a:spLocks noChangeArrowheads="1"/>
              </p:cNvSpPr>
              <p:nvPr/>
            </p:nvSpPr>
            <p:spPr bwMode="auto">
              <a:xfrm>
                <a:off x="2688" y="1056"/>
                <a:ext cx="96" cy="96"/>
              </a:xfrm>
              <a:prstGeom prst="ellipse">
                <a:avLst/>
              </a:prstGeom>
              <a:solidFill>
                <a:schemeClr val="accent1"/>
              </a:solidFill>
              <a:ln w="63500">
                <a:solidFill>
                  <a:srgbClr val="FF0000"/>
                </a:solidFill>
                <a:round/>
                <a:headEnd/>
                <a:tailEnd/>
              </a:ln>
            </p:spPr>
            <p:txBody>
              <a:bodyPr wrap="none" anchor="ctr"/>
              <a:lstStyle/>
              <a:p>
                <a:endParaRPr lang="en-US"/>
              </a:p>
            </p:txBody>
          </p:sp>
        </p:grpSp>
      </p:grpSp>
      <p:sp>
        <p:nvSpPr>
          <p:cNvPr id="343215" name="Line 175"/>
          <p:cNvSpPr>
            <a:spLocks noChangeShapeType="1"/>
          </p:cNvSpPr>
          <p:nvPr/>
        </p:nvSpPr>
        <p:spPr bwMode="auto">
          <a:xfrm>
            <a:off x="5181600" y="3733800"/>
            <a:ext cx="533400" cy="0"/>
          </a:xfrm>
          <a:prstGeom prst="line">
            <a:avLst/>
          </a:prstGeom>
          <a:noFill/>
          <a:ln w="635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1" name="Title 1"/>
          <p:cNvSpPr txBox="1">
            <a:spLocks/>
          </p:cNvSpPr>
          <p:nvPr/>
        </p:nvSpPr>
        <p:spPr>
          <a:xfrm>
            <a:off x="457200" y="0"/>
            <a:ext cx="8229600" cy="914400"/>
          </a:xfrm>
          <a:prstGeom prst="rect">
            <a:avLst/>
          </a:prstGeom>
        </p:spPr>
        <p:txBody>
          <a:bodyPr anchor="ctr"/>
          <a:lstStyle/>
          <a:p>
            <a:pPr eaLnBrk="0" hangingPunct="0">
              <a:defRPr/>
            </a:pPr>
            <a:r>
              <a:rPr lang="en-US" sz="4000" dirty="0" err="1">
                <a:latin typeface="+mj-lt"/>
                <a:ea typeface="+mj-ea"/>
                <a:cs typeface="+mj-cs"/>
              </a:rPr>
              <a:t>Subsampling</a:t>
            </a:r>
            <a:r>
              <a:rPr lang="en-US" sz="4000" dirty="0">
                <a:latin typeface="+mj-lt"/>
                <a:ea typeface="+mj-ea"/>
                <a:cs typeface="+mj-cs"/>
              </a:rPr>
              <a:t> by a factor of 2</a:t>
            </a:r>
          </a:p>
        </p:txBody>
      </p:sp>
      <p:sp>
        <p:nvSpPr>
          <p:cNvPr id="138" name="Rectangle 137"/>
          <p:cNvSpPr/>
          <p:nvPr/>
        </p:nvSpPr>
        <p:spPr>
          <a:xfrm>
            <a:off x="7210043" y="64886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3198339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432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3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2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p:txBody>
          <a:bodyPr/>
          <a:lstStyle/>
          <a:p>
            <a:r>
              <a:rPr lang="en-US">
                <a:latin typeface="Calibri" charset="0"/>
                <a:ea typeface="ＭＳ Ｐゴシック" charset="0"/>
                <a:cs typeface="ＭＳ Ｐゴシック" charset="0"/>
              </a:rPr>
              <a:t>Image sub-sampling</a:t>
            </a:r>
          </a:p>
        </p:txBody>
      </p:sp>
      <p:pic>
        <p:nvPicPr>
          <p:cNvPr id="87042" name="Picture 3" descr="vg-nn-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60488"/>
            <a:ext cx="31813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3" name="Picture 4" descr="vg-nn-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0950" y="2325688"/>
            <a:ext cx="1587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4" name="Picture 5" descr="vg-nn-eigh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2808288"/>
            <a:ext cx="8001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5" name="Text Box 6"/>
          <p:cNvSpPr txBox="1">
            <a:spLocks noChangeArrowheads="1"/>
          </p:cNvSpPr>
          <p:nvPr/>
        </p:nvSpPr>
        <p:spPr bwMode="auto">
          <a:xfrm>
            <a:off x="914400" y="5599113"/>
            <a:ext cx="41465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latin typeface="Calibri" charset="0"/>
              </a:rPr>
              <a:t>Throw away every other row and column to create a </a:t>
            </a:r>
            <a:r>
              <a:rPr lang="en-US" sz="1800">
                <a:latin typeface="Calibri" charset="0"/>
              </a:rPr>
              <a:t>1/2</a:t>
            </a:r>
            <a:r>
              <a:rPr lang="en-US" sz="2000">
                <a:latin typeface="Calibri" charset="0"/>
              </a:rPr>
              <a:t> size image</a:t>
            </a:r>
          </a:p>
          <a:p>
            <a:pPr lvl="1"/>
            <a:r>
              <a:rPr lang="en-US" sz="2000">
                <a:latin typeface="Calibri" charset="0"/>
              </a:rPr>
              <a:t>- called</a:t>
            </a:r>
            <a:r>
              <a:rPr lang="en-US" sz="2000" i="1">
                <a:latin typeface="Calibri" charset="0"/>
              </a:rPr>
              <a:t> image sub-sampling</a:t>
            </a:r>
          </a:p>
        </p:txBody>
      </p:sp>
      <p:sp>
        <p:nvSpPr>
          <p:cNvPr id="87046" name="Text Box 7"/>
          <p:cNvSpPr txBox="1">
            <a:spLocks noChangeArrowheads="1"/>
          </p:cNvSpPr>
          <p:nvPr/>
        </p:nvSpPr>
        <p:spPr bwMode="auto">
          <a:xfrm>
            <a:off x="5564188" y="4459288"/>
            <a:ext cx="60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1/4</a:t>
            </a:r>
          </a:p>
        </p:txBody>
      </p:sp>
      <p:sp>
        <p:nvSpPr>
          <p:cNvPr id="87047" name="Text Box 8"/>
          <p:cNvSpPr txBox="1">
            <a:spLocks noChangeArrowheads="1"/>
          </p:cNvSpPr>
          <p:nvPr/>
        </p:nvSpPr>
        <p:spPr bwMode="auto">
          <a:xfrm>
            <a:off x="7240588" y="3862388"/>
            <a:ext cx="608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1/8</a:t>
            </a:r>
          </a:p>
        </p:txBody>
      </p:sp>
      <p:sp>
        <p:nvSpPr>
          <p:cNvPr id="87048" name="Text Box 8"/>
          <p:cNvSpPr txBox="1">
            <a:spLocks noChangeArrowheads="1"/>
          </p:cNvSpPr>
          <p:nvPr/>
        </p:nvSpPr>
        <p:spPr bwMode="auto">
          <a:xfrm>
            <a:off x="7467600" y="6491288"/>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S. Seitz</a:t>
            </a:r>
          </a:p>
        </p:txBody>
      </p:sp>
    </p:spTree>
    <p:extLst>
      <p:ext uri="{BB962C8B-B14F-4D97-AF65-F5344CB8AC3E}">
        <p14:creationId xmlns:p14="http://schemas.microsoft.com/office/powerpoint/2010/main" val="3960569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2" descr="vg-nn-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31813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6" name="Picture 3" descr="vg-nn-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447800"/>
            <a:ext cx="31813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67" name="Picture 4" descr="vg-nn-eigh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1433513"/>
            <a:ext cx="3198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5"/>
          <p:cNvSpPr>
            <a:spLocks noGrp="1" noChangeArrowheads="1"/>
          </p:cNvSpPr>
          <p:nvPr>
            <p:ph type="title"/>
          </p:nvPr>
        </p:nvSpPr>
        <p:spPr/>
        <p:txBody>
          <a:bodyPr/>
          <a:lstStyle/>
          <a:p>
            <a:r>
              <a:rPr lang="en-US">
                <a:latin typeface="Calibri" charset="0"/>
                <a:ea typeface="ＭＳ Ｐゴシック" charset="0"/>
                <a:cs typeface="ＭＳ Ｐゴシック" charset="0"/>
              </a:rPr>
              <a:t>Image sub-sampling</a:t>
            </a:r>
          </a:p>
        </p:txBody>
      </p:sp>
      <p:sp>
        <p:nvSpPr>
          <p:cNvPr id="88069" name="Text Box 6"/>
          <p:cNvSpPr txBox="1">
            <a:spLocks noChangeArrowheads="1"/>
          </p:cNvSpPr>
          <p:nvPr/>
        </p:nvSpPr>
        <p:spPr bwMode="auto">
          <a:xfrm>
            <a:off x="3733800" y="5638800"/>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latin typeface="Calibri" charset="0"/>
              </a:rPr>
              <a:t>1/4  </a:t>
            </a:r>
            <a:r>
              <a:rPr lang="en-US" sz="1800">
                <a:latin typeface="Calibri" charset="0"/>
              </a:rPr>
              <a:t>(2x zoom)</a:t>
            </a:r>
          </a:p>
        </p:txBody>
      </p:sp>
      <p:sp>
        <p:nvSpPr>
          <p:cNvPr id="88070" name="Text Box 7"/>
          <p:cNvSpPr txBox="1">
            <a:spLocks noChangeArrowheads="1"/>
          </p:cNvSpPr>
          <p:nvPr/>
        </p:nvSpPr>
        <p:spPr bwMode="auto">
          <a:xfrm>
            <a:off x="6934200" y="5638800"/>
            <a:ext cx="1584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latin typeface="Calibri" charset="0"/>
              </a:rPr>
              <a:t>1/8  </a:t>
            </a:r>
            <a:r>
              <a:rPr lang="en-US" sz="1800">
                <a:latin typeface="Calibri" charset="0"/>
              </a:rPr>
              <a:t>(4x zoom)</a:t>
            </a:r>
          </a:p>
        </p:txBody>
      </p:sp>
      <p:sp>
        <p:nvSpPr>
          <p:cNvPr id="88071" name="Text Box 9"/>
          <p:cNvSpPr txBox="1">
            <a:spLocks noChangeArrowheads="1"/>
          </p:cNvSpPr>
          <p:nvPr/>
        </p:nvSpPr>
        <p:spPr bwMode="auto">
          <a:xfrm>
            <a:off x="1295400" y="5638800"/>
            <a:ext cx="544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000">
                <a:latin typeface="Calibri" charset="0"/>
              </a:rPr>
              <a:t>1/2</a:t>
            </a:r>
          </a:p>
        </p:txBody>
      </p:sp>
      <p:sp>
        <p:nvSpPr>
          <p:cNvPr id="88072" name="Text Box 8"/>
          <p:cNvSpPr txBox="1">
            <a:spLocks noChangeArrowheads="1"/>
          </p:cNvSpPr>
          <p:nvPr/>
        </p:nvSpPr>
        <p:spPr bwMode="auto">
          <a:xfrm>
            <a:off x="7467600" y="6491288"/>
            <a:ext cx="197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S. Seitz</a:t>
            </a:r>
          </a:p>
        </p:txBody>
      </p:sp>
    </p:spTree>
    <p:extLst>
      <p:ext uri="{BB962C8B-B14F-4D97-AF65-F5344CB8AC3E}">
        <p14:creationId xmlns:p14="http://schemas.microsoft.com/office/powerpoint/2010/main" val="2485256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p:nvPr>
        </p:nvSpPr>
        <p:spPr/>
        <p:txBody>
          <a:bodyPr/>
          <a:lstStyle/>
          <a:p>
            <a:r>
              <a:rPr lang="en-US">
                <a:latin typeface="Calibri" charset="0"/>
                <a:ea typeface="ＭＳ Ｐゴシック" charset="0"/>
                <a:cs typeface="ＭＳ Ｐゴシック" charset="0"/>
              </a:rPr>
              <a:t>Image sub-sampling</a:t>
            </a:r>
          </a:p>
        </p:txBody>
      </p:sp>
      <p:pic>
        <p:nvPicPr>
          <p:cNvPr id="890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025" y="1366838"/>
            <a:ext cx="6923088" cy="509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1" name="Text Box 8"/>
          <p:cNvSpPr txBox="1">
            <a:spLocks noChangeArrowheads="1"/>
          </p:cNvSpPr>
          <p:nvPr/>
        </p:nvSpPr>
        <p:spPr bwMode="auto">
          <a:xfrm>
            <a:off x="7631113" y="6491288"/>
            <a:ext cx="1479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F. Durand</a:t>
            </a:r>
          </a:p>
        </p:txBody>
      </p:sp>
    </p:spTree>
    <p:extLst>
      <p:ext uri="{BB962C8B-B14F-4D97-AF65-F5344CB8AC3E}">
        <p14:creationId xmlns:p14="http://schemas.microsoft.com/office/powerpoint/2010/main" val="946080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247900"/>
            <a:ext cx="520065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4" name="Rectangle 3"/>
          <p:cNvSpPr>
            <a:spLocks noGrp="1" noChangeArrowheads="1"/>
          </p:cNvSpPr>
          <p:nvPr>
            <p:ph type="title"/>
          </p:nvPr>
        </p:nvSpPr>
        <p:spPr/>
        <p:txBody>
          <a:bodyPr/>
          <a:lstStyle/>
          <a:p>
            <a:r>
              <a:rPr lang="en-US">
                <a:latin typeface="Calibri" charset="0"/>
                <a:ea typeface="ＭＳ Ｐゴシック" charset="0"/>
                <a:cs typeface="ＭＳ Ｐゴシック" charset="0"/>
              </a:rPr>
              <a:t>Even worse for synthetic images</a:t>
            </a:r>
          </a:p>
        </p:txBody>
      </p:sp>
      <p:sp>
        <p:nvSpPr>
          <p:cNvPr id="90115" name="Text Box 8"/>
          <p:cNvSpPr txBox="1">
            <a:spLocks noChangeArrowheads="1"/>
          </p:cNvSpPr>
          <p:nvPr/>
        </p:nvSpPr>
        <p:spPr bwMode="auto">
          <a:xfrm>
            <a:off x="7685088" y="6491288"/>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L. Zhang</a:t>
            </a:r>
          </a:p>
        </p:txBody>
      </p:sp>
    </p:spTree>
    <p:extLst>
      <p:ext uri="{BB962C8B-B14F-4D97-AF65-F5344CB8AC3E}">
        <p14:creationId xmlns:p14="http://schemas.microsoft.com/office/powerpoint/2010/main" val="3770540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 in video</a:t>
            </a:r>
            <a:endParaRPr lang="en-US" dirty="0"/>
          </a:p>
        </p:txBody>
      </p:sp>
      <p:sp>
        <p:nvSpPr>
          <p:cNvPr id="3" name="Rectangle 2"/>
          <p:cNvSpPr/>
          <p:nvPr/>
        </p:nvSpPr>
        <p:spPr>
          <a:xfrm>
            <a:off x="1498600" y="2242235"/>
            <a:ext cx="6083300" cy="646331"/>
          </a:xfrm>
          <a:prstGeom prst="rect">
            <a:avLst/>
          </a:prstGeom>
        </p:spPr>
        <p:txBody>
          <a:bodyPr wrap="square">
            <a:spAutoFit/>
          </a:bodyPr>
          <a:lstStyle/>
          <a:p>
            <a:r>
              <a:rPr lang="en-US" dirty="0">
                <a:hlinkClick r:id="rId2"/>
              </a:rPr>
              <a:t>https://www.youtube.com/watch?v=jrURKUg4I-</a:t>
            </a:r>
            <a:r>
              <a:rPr lang="en-US" dirty="0" smtClean="0">
                <a:hlinkClick r:id="rId2"/>
              </a:rPr>
              <a:t>I</a:t>
            </a:r>
            <a:endParaRPr lang="en-US" dirty="0" smtClean="0"/>
          </a:p>
          <a:p>
            <a:endParaRPr lang="en-US" dirty="0"/>
          </a:p>
        </p:txBody>
      </p:sp>
    </p:spTree>
    <p:extLst>
      <p:ext uri="{BB962C8B-B14F-4D97-AF65-F5344CB8AC3E}">
        <p14:creationId xmlns:p14="http://schemas.microsoft.com/office/powerpoint/2010/main" val="334359798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title"/>
          </p:nvPr>
        </p:nvSpPr>
        <p:spPr/>
        <p:txBody>
          <a:bodyPr/>
          <a:lstStyle/>
          <a:p>
            <a:r>
              <a:rPr lang="en-US" dirty="0" smtClean="0">
                <a:latin typeface="Calibri" charset="0"/>
              </a:rPr>
              <a:t>Wagon wheel effect</a:t>
            </a:r>
            <a:endParaRPr lang="en-US" dirty="0">
              <a:latin typeface="Calibri" charset="0"/>
            </a:endParaRPr>
          </a:p>
        </p:txBody>
      </p:sp>
      <p:pic>
        <p:nvPicPr>
          <p:cNvPr id="79874" name="Picture 3"/>
          <p:cNvPicPr>
            <a:picLocks noChangeAspect="1" noChangeArrowheads="1"/>
          </p:cNvPicPr>
          <p:nvPr/>
        </p:nvPicPr>
        <p:blipFill>
          <a:blip r:embed="rId2">
            <a:extLst>
              <a:ext uri="{28A0092B-C50C-407E-A947-70E740481C1C}">
                <a14:useLocalDpi xmlns:a14="http://schemas.microsoft.com/office/drawing/2010/main" val="0"/>
              </a:ext>
            </a:extLst>
          </a:blip>
          <a:srcRect l="8000" t="18286" r="9714" b="14667"/>
          <a:stretch>
            <a:fillRect/>
          </a:stretch>
        </p:blipFill>
        <p:spPr bwMode="auto">
          <a:xfrm>
            <a:off x="457200" y="11430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 Box 4"/>
          <p:cNvSpPr txBox="1">
            <a:spLocks noChangeArrowheads="1"/>
          </p:cNvSpPr>
          <p:nvPr/>
        </p:nvSpPr>
        <p:spPr bwMode="auto">
          <a:xfrm>
            <a:off x="7543800" y="6583363"/>
            <a:ext cx="15367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a:cs typeface="Arial" charset="0"/>
              </a:rPr>
              <a:t>Slide by Steve Seitz</a:t>
            </a:r>
          </a:p>
        </p:txBody>
      </p:sp>
    </p:spTree>
    <p:extLst>
      <p:ext uri="{BB962C8B-B14F-4D97-AF65-F5344CB8AC3E}">
        <p14:creationId xmlns:p14="http://schemas.microsoft.com/office/powerpoint/2010/main" val="40551117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3"/>
          <p:cNvSpPr>
            <a:spLocks noGrp="1" noChangeArrowheads="1"/>
          </p:cNvSpPr>
          <p:nvPr>
            <p:ph type="body" idx="1"/>
          </p:nvPr>
        </p:nvSpPr>
        <p:spPr/>
        <p:txBody>
          <a:bodyPr/>
          <a:lstStyle/>
          <a:p>
            <a:pPr eaLnBrk="1" hangingPunct="1"/>
            <a:r>
              <a:rPr lang="en-US" sz="2800">
                <a:latin typeface="Calibri" charset="0"/>
              </a:rPr>
              <a:t>1D example (sinewave):</a:t>
            </a:r>
          </a:p>
        </p:txBody>
      </p:sp>
      <p:pic>
        <p:nvPicPr>
          <p:cNvPr id="73730" name="Picture 4" descr="sine-sampl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1" name="Text Box 5"/>
          <p:cNvSpPr txBox="1">
            <a:spLocks noChangeArrowheads="1"/>
          </p:cNvSpPr>
          <p:nvPr/>
        </p:nvSpPr>
        <p:spPr bwMode="auto">
          <a:xfrm>
            <a:off x="7391400" y="6477000"/>
            <a:ext cx="16891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cs typeface="Arial" charset="0"/>
              </a:rPr>
              <a:t>Source: S. Marschner</a:t>
            </a:r>
          </a:p>
        </p:txBody>
      </p:sp>
      <p:sp>
        <p:nvSpPr>
          <p:cNvPr id="73732" name="Title 6"/>
          <p:cNvSpPr>
            <a:spLocks noGrp="1"/>
          </p:cNvSpPr>
          <p:nvPr>
            <p:ph type="title"/>
          </p:nvPr>
        </p:nvSpPr>
        <p:spPr/>
        <p:txBody>
          <a:bodyPr/>
          <a:lstStyle/>
          <a:p>
            <a:r>
              <a:rPr lang="en-US">
                <a:latin typeface="Calibri" charset="0"/>
              </a:rPr>
              <a:t>Aliasing problem</a:t>
            </a:r>
          </a:p>
        </p:txBody>
      </p:sp>
    </p:spTree>
    <p:extLst>
      <p:ext uri="{BB962C8B-B14F-4D97-AF65-F5344CB8AC3E}">
        <p14:creationId xmlns:p14="http://schemas.microsoft.com/office/powerpoint/2010/main" val="19075199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smtClean="0">
                <a:ea typeface="ＭＳ Ｐゴシック" pitchFamily="-83" charset="-128"/>
                <a:cs typeface="ＭＳ Ｐゴシック" pitchFamily="-83" charset="-128"/>
              </a:rPr>
              <a:t>Speeding up convolution</a:t>
            </a:r>
          </a:p>
        </p:txBody>
      </p:sp>
      <p:sp>
        <p:nvSpPr>
          <p:cNvPr id="62467" name="Content Placeholder 2"/>
          <p:cNvSpPr>
            <a:spLocks noGrp="1"/>
          </p:cNvSpPr>
          <p:nvPr>
            <p:ph idx="1"/>
          </p:nvPr>
        </p:nvSpPr>
        <p:spPr/>
        <p:txBody>
          <a:bodyPr/>
          <a:lstStyle/>
          <a:p>
            <a:pPr eaLnBrk="1" hangingPunct="1"/>
            <a:r>
              <a:rPr lang="en-US" smtClean="0">
                <a:ea typeface="ＭＳ Ｐゴシック" pitchFamily="-83" charset="-128"/>
                <a:cs typeface="ＭＳ Ｐゴシック" pitchFamily="-83" charset="-128"/>
              </a:rPr>
              <a:t>For the box mean filter, we can speed up each of the 1-d passes using dynamic programming</a:t>
            </a:r>
          </a:p>
          <a:p>
            <a:pPr lvl="1" eaLnBrk="1" hangingPunct="1"/>
            <a:r>
              <a:rPr lang="en-US" smtClean="0"/>
              <a:t>Single 1-d pass takes O(n) time, so total running time is O(n^2)</a:t>
            </a:r>
          </a:p>
          <a:p>
            <a:pPr eaLnBrk="1" hangingPunct="1"/>
            <a:endParaRPr lang="en-US" smtClean="0">
              <a:ea typeface="ＭＳ Ｐゴシック" pitchFamily="-83" charset="-128"/>
              <a:cs typeface="ＭＳ Ｐゴシック" pitchFamily="-83" charset="-128"/>
            </a:endParaRPr>
          </a:p>
        </p:txBody>
      </p:sp>
    </p:spTree>
    <p:extLst>
      <p:ext uri="{BB962C8B-B14F-4D97-AF65-F5344CB8AC3E}">
        <p14:creationId xmlns:p14="http://schemas.microsoft.com/office/powerpoint/2010/main" val="20152031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5" descr="sine-sample-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7199313"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8" name="Text Box 6"/>
          <p:cNvSpPr txBox="1">
            <a:spLocks noChangeArrowheads="1"/>
          </p:cNvSpPr>
          <p:nvPr/>
        </p:nvSpPr>
        <p:spPr bwMode="auto">
          <a:xfrm>
            <a:off x="7391400" y="6477000"/>
            <a:ext cx="1689100" cy="274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a:cs typeface="Arial" charset="0"/>
              </a:rPr>
              <a:t>Source: S. Marschner</a:t>
            </a:r>
          </a:p>
        </p:txBody>
      </p:sp>
      <p:sp>
        <p:nvSpPr>
          <p:cNvPr id="75779" name="Rectangle 10"/>
          <p:cNvSpPr>
            <a:spLocks noGrp="1" noChangeArrowheads="1"/>
          </p:cNvSpPr>
          <p:nvPr>
            <p:ph type="body" idx="1"/>
          </p:nvPr>
        </p:nvSpPr>
        <p:spPr/>
        <p:txBody>
          <a:bodyPr/>
          <a:lstStyle/>
          <a:p>
            <a:pPr eaLnBrk="1" hangingPunct="1"/>
            <a:r>
              <a:rPr lang="en-US">
                <a:latin typeface="Calibri" charset="0"/>
              </a:rPr>
              <a:t>1D example (sinewave):</a:t>
            </a:r>
          </a:p>
        </p:txBody>
      </p:sp>
      <p:sp>
        <p:nvSpPr>
          <p:cNvPr id="75780" name="Title 6"/>
          <p:cNvSpPr>
            <a:spLocks noGrp="1"/>
          </p:cNvSpPr>
          <p:nvPr>
            <p:ph type="title"/>
          </p:nvPr>
        </p:nvSpPr>
        <p:spPr/>
        <p:txBody>
          <a:bodyPr/>
          <a:lstStyle/>
          <a:p>
            <a:r>
              <a:rPr lang="en-US">
                <a:latin typeface="Calibri" charset="0"/>
              </a:rPr>
              <a:t>Aliasing problem</a:t>
            </a:r>
          </a:p>
        </p:txBody>
      </p:sp>
    </p:spTree>
    <p:extLst>
      <p:ext uri="{BB962C8B-B14F-4D97-AF65-F5344CB8AC3E}">
        <p14:creationId xmlns:p14="http://schemas.microsoft.com/office/powerpoint/2010/main" val="6788119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txBox="1">
            <a:spLocks/>
          </p:cNvSpPr>
          <p:nvPr/>
        </p:nvSpPr>
        <p:spPr bwMode="auto">
          <a:xfrm>
            <a:off x="457200" y="0"/>
            <a:ext cx="8229600" cy="914400"/>
          </a:xfrm>
          <a:prstGeom prst="rect">
            <a:avLst/>
          </a:prstGeom>
          <a:noFill/>
          <a:ln w="9525">
            <a:noFill/>
            <a:miter lim="800000"/>
            <a:headEnd/>
            <a:tailEnd/>
          </a:ln>
        </p:spPr>
        <p:txBody>
          <a:bodyPr anchor="ctr">
            <a:normAutofit/>
          </a:bodyPr>
          <a:lstStyle/>
          <a:p>
            <a:pPr eaLnBrk="0" hangingPunct="0">
              <a:defRPr/>
            </a:pPr>
            <a:endParaRPr lang="en-US" sz="4000" dirty="0">
              <a:latin typeface="+mj-lt"/>
              <a:ea typeface="+mj-ea"/>
              <a:cs typeface="+mj-cs"/>
            </a:endParaRPr>
          </a:p>
        </p:txBody>
      </p:sp>
      <p:sp>
        <p:nvSpPr>
          <p:cNvPr id="83970" name="Rectangle 3"/>
          <p:cNvSpPr>
            <a:spLocks noGrp="1" noChangeArrowheads="1"/>
          </p:cNvSpPr>
          <p:nvPr>
            <p:ph type="body" idx="1"/>
          </p:nvPr>
        </p:nvSpPr>
        <p:spPr>
          <a:xfrm>
            <a:off x="685800" y="1066800"/>
            <a:ext cx="7772400" cy="4114800"/>
          </a:xfrm>
        </p:spPr>
        <p:txBody>
          <a:bodyPr/>
          <a:lstStyle/>
          <a:p>
            <a:pPr eaLnBrk="1" hangingPunct="1"/>
            <a:r>
              <a:rPr lang="en-US" sz="2800">
                <a:latin typeface="Calibri" charset="0"/>
              </a:rPr>
              <a:t>When sampling a signal at discrete intervals, the sampling frequency must be </a:t>
            </a:r>
            <a:r>
              <a:rPr lang="en-US" sz="2800">
                <a:latin typeface="Calibri" charset="0"/>
                <a:sym typeface="Symbol" charset="0"/>
              </a:rPr>
              <a:t></a:t>
            </a:r>
            <a:r>
              <a:rPr lang="en-US" sz="2800">
                <a:latin typeface="Calibri" charset="0"/>
              </a:rPr>
              <a:t> 2 </a:t>
            </a:r>
            <a:r>
              <a:rPr lang="en-US" sz="2800">
                <a:latin typeface="Calibri" charset="0"/>
                <a:sym typeface="Symbol" charset="0"/>
              </a:rPr>
              <a:t> f</a:t>
            </a:r>
            <a:r>
              <a:rPr lang="en-US" sz="2800" baseline="-25000">
                <a:latin typeface="Calibri" charset="0"/>
                <a:sym typeface="Symbol" charset="0"/>
              </a:rPr>
              <a:t>max</a:t>
            </a:r>
            <a:endParaRPr lang="en-US" sz="2800">
              <a:latin typeface="Calibri" charset="0"/>
              <a:sym typeface="Symbol" charset="0"/>
            </a:endParaRPr>
          </a:p>
          <a:p>
            <a:pPr eaLnBrk="1" hangingPunct="1"/>
            <a:r>
              <a:rPr lang="en-US" sz="2800">
                <a:latin typeface="Calibri" charset="0"/>
                <a:sym typeface="Symbol" charset="0"/>
              </a:rPr>
              <a:t>f</a:t>
            </a:r>
            <a:r>
              <a:rPr lang="en-US" sz="2800" baseline="-25000">
                <a:latin typeface="Calibri" charset="0"/>
              </a:rPr>
              <a:t>max</a:t>
            </a:r>
            <a:r>
              <a:rPr lang="en-US" sz="2800">
                <a:latin typeface="Calibri" charset="0"/>
              </a:rPr>
              <a:t> = max frequency of the input signal</a:t>
            </a:r>
          </a:p>
          <a:p>
            <a:pPr eaLnBrk="1" hangingPunct="1"/>
            <a:r>
              <a:rPr lang="en-US" sz="2800">
                <a:latin typeface="Calibri" charset="0"/>
              </a:rPr>
              <a:t>This will allows to reconstruct the original perfectly from the sampled version</a:t>
            </a:r>
          </a:p>
        </p:txBody>
      </p:sp>
      <p:pic>
        <p:nvPicPr>
          <p:cNvPr id="83971" name="Picture 5" descr="sine-sampl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57600"/>
            <a:ext cx="60960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6" descr="sine-sample-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5180013"/>
            <a:ext cx="5913438" cy="148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Text Box 7"/>
          <p:cNvSpPr txBox="1">
            <a:spLocks noChangeArrowheads="1"/>
          </p:cNvSpPr>
          <p:nvPr/>
        </p:nvSpPr>
        <p:spPr bwMode="auto">
          <a:xfrm>
            <a:off x="7604125" y="4533900"/>
            <a:ext cx="720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cs typeface="Arial" charset="0"/>
              </a:rPr>
              <a:t>good</a:t>
            </a:r>
          </a:p>
        </p:txBody>
      </p:sp>
      <p:sp>
        <p:nvSpPr>
          <p:cNvPr id="83974" name="Text Box 8"/>
          <p:cNvSpPr txBox="1">
            <a:spLocks noChangeArrowheads="1"/>
          </p:cNvSpPr>
          <p:nvPr/>
        </p:nvSpPr>
        <p:spPr bwMode="auto">
          <a:xfrm>
            <a:off x="7620000" y="6034088"/>
            <a:ext cx="58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0">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cs typeface="Arial" charset="0"/>
              </a:rPr>
              <a:t>bad</a:t>
            </a:r>
          </a:p>
        </p:txBody>
      </p:sp>
      <p:sp>
        <p:nvSpPr>
          <p:cNvPr id="83975" name="Oval 7"/>
          <p:cNvSpPr>
            <a:spLocks noChangeArrowheads="1"/>
          </p:cNvSpPr>
          <p:nvPr/>
        </p:nvSpPr>
        <p:spPr bwMode="auto">
          <a:xfrm>
            <a:off x="15240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76" name="Oval 8"/>
          <p:cNvSpPr>
            <a:spLocks noChangeArrowheads="1"/>
          </p:cNvSpPr>
          <p:nvPr/>
        </p:nvSpPr>
        <p:spPr bwMode="auto">
          <a:xfrm>
            <a:off x="17526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77" name="Oval 9"/>
          <p:cNvSpPr>
            <a:spLocks noChangeArrowheads="1"/>
          </p:cNvSpPr>
          <p:nvPr/>
        </p:nvSpPr>
        <p:spPr bwMode="auto">
          <a:xfrm>
            <a:off x="1905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78" name="Oval 10"/>
          <p:cNvSpPr>
            <a:spLocks noChangeArrowheads="1"/>
          </p:cNvSpPr>
          <p:nvPr/>
        </p:nvSpPr>
        <p:spPr bwMode="auto">
          <a:xfrm>
            <a:off x="2286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3979" name="Oval 11"/>
          <p:cNvSpPr>
            <a:spLocks noChangeArrowheads="1"/>
          </p:cNvSpPr>
          <p:nvPr/>
        </p:nvSpPr>
        <p:spPr bwMode="auto">
          <a:xfrm>
            <a:off x="2362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0" name="Oval 12"/>
          <p:cNvSpPr>
            <a:spLocks noChangeArrowheads="1"/>
          </p:cNvSpPr>
          <p:nvPr/>
        </p:nvSpPr>
        <p:spPr bwMode="auto">
          <a:xfrm>
            <a:off x="25908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1" name="Oval 13"/>
          <p:cNvSpPr>
            <a:spLocks noChangeArrowheads="1"/>
          </p:cNvSpPr>
          <p:nvPr/>
        </p:nvSpPr>
        <p:spPr bwMode="auto">
          <a:xfrm>
            <a:off x="27432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2" name="Oval 14"/>
          <p:cNvSpPr>
            <a:spLocks noChangeArrowheads="1"/>
          </p:cNvSpPr>
          <p:nvPr/>
        </p:nvSpPr>
        <p:spPr bwMode="auto">
          <a:xfrm>
            <a:off x="2895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3" name="Oval 15"/>
          <p:cNvSpPr>
            <a:spLocks noChangeArrowheads="1"/>
          </p:cNvSpPr>
          <p:nvPr/>
        </p:nvSpPr>
        <p:spPr bwMode="auto">
          <a:xfrm>
            <a:off x="20574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4" name="Oval 16"/>
          <p:cNvSpPr>
            <a:spLocks noChangeArrowheads="1"/>
          </p:cNvSpPr>
          <p:nvPr/>
        </p:nvSpPr>
        <p:spPr bwMode="auto">
          <a:xfrm>
            <a:off x="31242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5" name="Oval 17"/>
          <p:cNvSpPr>
            <a:spLocks noChangeArrowheads="1"/>
          </p:cNvSpPr>
          <p:nvPr/>
        </p:nvSpPr>
        <p:spPr bwMode="auto">
          <a:xfrm>
            <a:off x="35814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6" name="Oval 18"/>
          <p:cNvSpPr>
            <a:spLocks noChangeArrowheads="1"/>
          </p:cNvSpPr>
          <p:nvPr/>
        </p:nvSpPr>
        <p:spPr bwMode="auto">
          <a:xfrm>
            <a:off x="38100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7" name="Oval 19"/>
          <p:cNvSpPr>
            <a:spLocks noChangeArrowheads="1"/>
          </p:cNvSpPr>
          <p:nvPr/>
        </p:nvSpPr>
        <p:spPr bwMode="auto">
          <a:xfrm>
            <a:off x="3962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88" name="Oval 20"/>
          <p:cNvSpPr>
            <a:spLocks noChangeArrowheads="1"/>
          </p:cNvSpPr>
          <p:nvPr/>
        </p:nvSpPr>
        <p:spPr bwMode="auto">
          <a:xfrm>
            <a:off x="4267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3989" name="Oval 21"/>
          <p:cNvSpPr>
            <a:spLocks noChangeArrowheads="1"/>
          </p:cNvSpPr>
          <p:nvPr/>
        </p:nvSpPr>
        <p:spPr bwMode="auto">
          <a:xfrm>
            <a:off x="4419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0" name="Oval 22"/>
          <p:cNvSpPr>
            <a:spLocks noChangeArrowheads="1"/>
          </p:cNvSpPr>
          <p:nvPr/>
        </p:nvSpPr>
        <p:spPr bwMode="auto">
          <a:xfrm>
            <a:off x="45720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1" name="Oval 23"/>
          <p:cNvSpPr>
            <a:spLocks noChangeArrowheads="1"/>
          </p:cNvSpPr>
          <p:nvPr/>
        </p:nvSpPr>
        <p:spPr bwMode="auto">
          <a:xfrm>
            <a:off x="48006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2" name="Oval 24"/>
          <p:cNvSpPr>
            <a:spLocks noChangeArrowheads="1"/>
          </p:cNvSpPr>
          <p:nvPr/>
        </p:nvSpPr>
        <p:spPr bwMode="auto">
          <a:xfrm>
            <a:off x="49530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3" name="Oval 25"/>
          <p:cNvSpPr>
            <a:spLocks noChangeArrowheads="1"/>
          </p:cNvSpPr>
          <p:nvPr/>
        </p:nvSpPr>
        <p:spPr bwMode="auto">
          <a:xfrm>
            <a:off x="4038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4" name="Oval 26"/>
          <p:cNvSpPr>
            <a:spLocks noChangeArrowheads="1"/>
          </p:cNvSpPr>
          <p:nvPr/>
        </p:nvSpPr>
        <p:spPr bwMode="auto">
          <a:xfrm>
            <a:off x="5181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5" name="Oval 27"/>
          <p:cNvSpPr>
            <a:spLocks noChangeArrowheads="1"/>
          </p:cNvSpPr>
          <p:nvPr/>
        </p:nvSpPr>
        <p:spPr bwMode="auto">
          <a:xfrm>
            <a:off x="5562600" y="3733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6" name="Oval 28"/>
          <p:cNvSpPr>
            <a:spLocks noChangeArrowheads="1"/>
          </p:cNvSpPr>
          <p:nvPr/>
        </p:nvSpPr>
        <p:spPr bwMode="auto">
          <a:xfrm>
            <a:off x="5791200" y="4114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7" name="Oval 29"/>
          <p:cNvSpPr>
            <a:spLocks noChangeArrowheads="1"/>
          </p:cNvSpPr>
          <p:nvPr/>
        </p:nvSpPr>
        <p:spPr bwMode="auto">
          <a:xfrm>
            <a:off x="59436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3998" name="Oval 30"/>
          <p:cNvSpPr>
            <a:spLocks noChangeArrowheads="1"/>
          </p:cNvSpPr>
          <p:nvPr/>
        </p:nvSpPr>
        <p:spPr bwMode="auto">
          <a:xfrm>
            <a:off x="62484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r>
              <a:rPr lang="en-US"/>
              <a:t>v</a:t>
            </a:r>
          </a:p>
        </p:txBody>
      </p:sp>
      <p:sp>
        <p:nvSpPr>
          <p:cNvPr id="83999" name="Oval 31"/>
          <p:cNvSpPr>
            <a:spLocks noChangeArrowheads="1"/>
          </p:cNvSpPr>
          <p:nvPr/>
        </p:nvSpPr>
        <p:spPr bwMode="auto">
          <a:xfrm>
            <a:off x="6400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0" name="Oval 32"/>
          <p:cNvSpPr>
            <a:spLocks noChangeArrowheads="1"/>
          </p:cNvSpPr>
          <p:nvPr/>
        </p:nvSpPr>
        <p:spPr bwMode="auto">
          <a:xfrm>
            <a:off x="6553200" y="3657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1" name="Oval 33"/>
          <p:cNvSpPr>
            <a:spLocks noChangeArrowheads="1"/>
          </p:cNvSpPr>
          <p:nvPr/>
        </p:nvSpPr>
        <p:spPr bwMode="auto">
          <a:xfrm>
            <a:off x="6781800" y="40386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2" name="Oval 34"/>
          <p:cNvSpPr>
            <a:spLocks noChangeArrowheads="1"/>
          </p:cNvSpPr>
          <p:nvPr/>
        </p:nvSpPr>
        <p:spPr bwMode="auto">
          <a:xfrm>
            <a:off x="6934200" y="45720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3" name="Oval 35"/>
          <p:cNvSpPr>
            <a:spLocks noChangeArrowheads="1"/>
          </p:cNvSpPr>
          <p:nvPr/>
        </p:nvSpPr>
        <p:spPr bwMode="auto">
          <a:xfrm>
            <a:off x="60960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4" name="Oval 36"/>
          <p:cNvSpPr>
            <a:spLocks noChangeArrowheads="1"/>
          </p:cNvSpPr>
          <p:nvPr/>
        </p:nvSpPr>
        <p:spPr bwMode="auto">
          <a:xfrm>
            <a:off x="7086600" y="4876800"/>
            <a:ext cx="228600" cy="228600"/>
          </a:xfrm>
          <a:prstGeom prst="ellipse">
            <a:avLst/>
          </a:prstGeom>
          <a:solidFill>
            <a:schemeClr val="tx1"/>
          </a:solidFill>
          <a:ln>
            <a:noFill/>
          </a:ln>
          <a:extLst>
            <a:ext uri="{91240B29-F687-4f45-9708-019B960494DF}">
              <a14:hiddenLine xmlns:a14="http://schemas.microsoft.com/office/drawing/2010/main" w="63500">
                <a:solidFill>
                  <a:srgbClr val="000000"/>
                </a:solidFill>
                <a:round/>
                <a:headEnd/>
                <a:tailEnd type="triangle" w="med" len="med"/>
              </a14:hiddenLine>
            </a:ext>
          </a:extLst>
        </p:spPr>
        <p:txBody>
          <a:bodyPr/>
          <a:lstStyle/>
          <a:p>
            <a:endParaRPr lang="en-US"/>
          </a:p>
        </p:txBody>
      </p:sp>
      <p:sp>
        <p:nvSpPr>
          <p:cNvPr id="84005" name="Title 38"/>
          <p:cNvSpPr>
            <a:spLocks noGrp="1"/>
          </p:cNvSpPr>
          <p:nvPr>
            <p:ph type="title"/>
          </p:nvPr>
        </p:nvSpPr>
        <p:spPr/>
        <p:txBody>
          <a:bodyPr/>
          <a:lstStyle/>
          <a:p>
            <a:r>
              <a:rPr lang="en-US">
                <a:latin typeface="Calibri" charset="0"/>
              </a:rPr>
              <a:t>Nyquist-Shannon Sampling Theorem</a:t>
            </a:r>
          </a:p>
        </p:txBody>
      </p:sp>
      <p:sp>
        <p:nvSpPr>
          <p:cNvPr id="39" name="Rectangle 38"/>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274915446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Arrow 7"/>
          <p:cNvSpPr/>
          <p:nvPr/>
        </p:nvSpPr>
        <p:spPr>
          <a:xfrm>
            <a:off x="4184650" y="5222875"/>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fontAlgn="base">
              <a:spcBef>
                <a:spcPct val="0"/>
              </a:spcBef>
              <a:spcAft>
                <a:spcPct val="0"/>
              </a:spcAft>
              <a:defRPr/>
            </a:pPr>
            <a:endParaRPr lang="en-US">
              <a:solidFill>
                <a:prstClr val="white"/>
              </a:solidFill>
              <a:latin typeface="Calibri"/>
            </a:endParaRPr>
          </a:p>
        </p:txBody>
      </p:sp>
      <p:pic>
        <p:nvPicPr>
          <p:cNvPr id="10" name="Picture 9"/>
          <p:cNvPicPr>
            <a:picLocks noChangeAspect="1"/>
          </p:cNvPicPr>
          <p:nvPr/>
        </p:nvPicPr>
        <p:blipFill>
          <a:blip r:embed="rId2"/>
          <a:stretch>
            <a:fillRect/>
          </a:stretch>
        </p:blipFill>
        <p:spPr>
          <a:xfrm>
            <a:off x="1" y="1603377"/>
            <a:ext cx="3805052" cy="2477556"/>
          </a:xfrm>
          <a:prstGeom prst="rect">
            <a:avLst/>
          </a:prstGeom>
        </p:spPr>
      </p:pic>
      <p:pic>
        <p:nvPicPr>
          <p:cNvPr id="11" name="Picture 10"/>
          <p:cNvPicPr>
            <a:picLocks noChangeAspect="1"/>
          </p:cNvPicPr>
          <p:nvPr/>
        </p:nvPicPr>
        <p:blipFill>
          <a:blip r:embed="rId3"/>
          <a:stretch>
            <a:fillRect/>
          </a:stretch>
        </p:blipFill>
        <p:spPr>
          <a:xfrm>
            <a:off x="5156200" y="3651250"/>
            <a:ext cx="3987800" cy="2596547"/>
          </a:xfrm>
          <a:prstGeom prst="rect">
            <a:avLst/>
          </a:prstGeom>
        </p:spPr>
      </p:pic>
      <p:sp>
        <p:nvSpPr>
          <p:cNvPr id="12"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So how do we prevent this?</a:t>
            </a:r>
            <a:endParaRPr lang="en-US" b="1" dirty="0">
              <a:solidFill>
                <a:schemeClr val="tx2">
                  <a:lumMod val="75000"/>
                </a:schemeClr>
              </a:solidFill>
            </a:endParaRPr>
          </a:p>
        </p:txBody>
      </p:sp>
      <p:sp>
        <p:nvSpPr>
          <p:cNvPr id="13" name="Rectangle 12"/>
          <p:cNvSpPr/>
          <p:nvPr/>
        </p:nvSpPr>
        <p:spPr>
          <a:xfrm>
            <a:off x="5995029" y="6478627"/>
            <a:ext cx="3042908" cy="369332"/>
          </a:xfrm>
          <a:prstGeom prst="rect">
            <a:avLst/>
          </a:prstGeom>
        </p:spPr>
        <p:txBody>
          <a:bodyPr wrap="none">
            <a:spAutoFit/>
          </a:bodyPr>
          <a:lstStyle/>
          <a:p>
            <a:r>
              <a:rPr lang="en-US" dirty="0"/>
              <a:t>http://</a:t>
            </a:r>
            <a:r>
              <a:rPr lang="en-US" dirty="0" err="1"/>
              <a:t>www.svi.nl</a:t>
            </a:r>
            <a:r>
              <a:rPr lang="en-US" dirty="0"/>
              <a:t>/</a:t>
            </a:r>
            <a:r>
              <a:rPr lang="en-US" dirty="0" err="1"/>
              <a:t>AntiAliasing</a:t>
            </a:r>
            <a:endParaRPr lang="en-US" dirty="0"/>
          </a:p>
        </p:txBody>
      </p:sp>
    </p:spTree>
    <p:extLst>
      <p:ext uri="{BB962C8B-B14F-4D97-AF65-F5344CB8AC3E}">
        <p14:creationId xmlns:p14="http://schemas.microsoft.com/office/powerpoint/2010/main" val="93934234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atin typeface="Calibri" charset="0"/>
              </a:rPr>
              <a:t>Anti-aliasing</a:t>
            </a:r>
          </a:p>
        </p:txBody>
      </p:sp>
      <p:sp>
        <p:nvSpPr>
          <p:cNvPr id="86018" name="Content Placeholder 2"/>
          <p:cNvSpPr>
            <a:spLocks noGrp="1"/>
          </p:cNvSpPr>
          <p:nvPr>
            <p:ph idx="1"/>
          </p:nvPr>
        </p:nvSpPr>
        <p:spPr/>
        <p:txBody>
          <a:bodyPr/>
          <a:lstStyle/>
          <a:p>
            <a:pPr marL="457200" indent="-457200" eaLnBrk="1" hangingPunct="1">
              <a:buFontTx/>
              <a:buNone/>
            </a:pPr>
            <a:endParaRPr lang="en-US" dirty="0">
              <a:latin typeface="Calibri" charset="0"/>
            </a:endParaRPr>
          </a:p>
          <a:p>
            <a:pPr marL="457200" indent="-457200" eaLnBrk="1" hangingPunct="1">
              <a:buFontTx/>
              <a:buNone/>
            </a:pPr>
            <a:r>
              <a:rPr lang="en-US" dirty="0">
                <a:latin typeface="Calibri" charset="0"/>
              </a:rPr>
              <a:t>Solutions:</a:t>
            </a:r>
          </a:p>
          <a:p>
            <a:pPr marL="457200" indent="-457200" eaLnBrk="1" hangingPunct="1"/>
            <a:r>
              <a:rPr lang="en-US" dirty="0">
                <a:latin typeface="Calibri" charset="0"/>
              </a:rPr>
              <a:t>Sample more often</a:t>
            </a:r>
          </a:p>
          <a:p>
            <a:pPr marL="457200" indent="-457200" eaLnBrk="1" hangingPunct="1"/>
            <a:endParaRPr lang="en-US" dirty="0">
              <a:latin typeface="Calibri" charset="0"/>
            </a:endParaRPr>
          </a:p>
          <a:p>
            <a:pPr marL="457200" indent="-457200" eaLnBrk="1" hangingPunct="1"/>
            <a:r>
              <a:rPr lang="en-US" dirty="0">
                <a:latin typeface="Calibri" charset="0"/>
              </a:rPr>
              <a:t>Get rid of all frequencies that are greater than half the new sampling frequency</a:t>
            </a:r>
          </a:p>
          <a:p>
            <a:pPr marL="838200" lvl="1" indent="-381000" eaLnBrk="1" hangingPunct="1"/>
            <a:r>
              <a:rPr lang="en-US" dirty="0">
                <a:latin typeface="Calibri" charset="0"/>
              </a:rPr>
              <a:t>Will lose information</a:t>
            </a:r>
          </a:p>
          <a:p>
            <a:pPr marL="838200" lvl="1" indent="-381000" eaLnBrk="1" hangingPunct="1"/>
            <a:r>
              <a:rPr lang="en-US" dirty="0">
                <a:latin typeface="Calibri" charset="0"/>
              </a:rPr>
              <a:t>But </a:t>
            </a:r>
            <a:r>
              <a:rPr lang="en-US" dirty="0" smtClean="0">
                <a:latin typeface="Calibri" charset="0"/>
              </a:rPr>
              <a:t>it'</a:t>
            </a:r>
            <a:r>
              <a:rPr lang="en-US" altLang="ja-JP" dirty="0" smtClean="0">
                <a:latin typeface="Calibri" charset="0"/>
              </a:rPr>
              <a:t>s </a:t>
            </a:r>
            <a:r>
              <a:rPr lang="en-US" altLang="ja-JP" dirty="0">
                <a:latin typeface="Calibri" charset="0"/>
              </a:rPr>
              <a:t>better than aliasing</a:t>
            </a:r>
          </a:p>
          <a:p>
            <a:pPr marL="838200" lvl="1" indent="-381000" eaLnBrk="1" hangingPunct="1"/>
            <a:r>
              <a:rPr lang="en-US" dirty="0">
                <a:latin typeface="Calibri" charset="0"/>
              </a:rPr>
              <a:t>Apply a smoothing filter</a:t>
            </a:r>
            <a:endParaRPr lang="ru-RU" dirty="0">
              <a:latin typeface="Calibri" charset="0"/>
            </a:endParaRPr>
          </a:p>
          <a:p>
            <a:pPr marL="457200" indent="-457200">
              <a:buFont typeface="Arial" charset="0"/>
              <a:buNone/>
            </a:pPr>
            <a:endParaRPr lang="en-US" dirty="0">
              <a:latin typeface="Calibri" charset="0"/>
            </a:endParaRPr>
          </a:p>
        </p:txBody>
      </p:sp>
    </p:spTree>
    <p:extLst>
      <p:ext uri="{BB962C8B-B14F-4D97-AF65-F5344CB8AC3E}">
        <p14:creationId xmlns:p14="http://schemas.microsoft.com/office/powerpoint/2010/main" val="72696928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2" descr="vg-gauss-eigh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389188"/>
            <a:ext cx="788988"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Picture 3" descr="vg-gauss-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5" y="1895475"/>
            <a:ext cx="1565275"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3" name="Picture 4" descr="vg-gauss-ha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914400"/>
            <a:ext cx="3132138"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5"/>
          <p:cNvSpPr>
            <a:spLocks noGrp="1" noChangeArrowheads="1"/>
          </p:cNvSpPr>
          <p:nvPr>
            <p:ph type="title"/>
          </p:nvPr>
        </p:nvSpPr>
        <p:spPr>
          <a:xfrm>
            <a:off x="685800" y="76200"/>
            <a:ext cx="7924800" cy="838200"/>
          </a:xfrm>
        </p:spPr>
        <p:txBody>
          <a:bodyPr/>
          <a:lstStyle/>
          <a:p>
            <a:r>
              <a:rPr lang="en-US">
                <a:latin typeface="Calibri" charset="0"/>
                <a:ea typeface="ＭＳ Ｐゴシック" charset="0"/>
                <a:cs typeface="ＭＳ Ｐゴシック" charset="0"/>
              </a:rPr>
              <a:t>Gaussian pre-filtering</a:t>
            </a:r>
          </a:p>
        </p:txBody>
      </p:sp>
      <p:sp>
        <p:nvSpPr>
          <p:cNvPr id="92165" name="Text Box 6"/>
          <p:cNvSpPr txBox="1">
            <a:spLocks noChangeArrowheads="1"/>
          </p:cNvSpPr>
          <p:nvPr/>
        </p:nvSpPr>
        <p:spPr bwMode="auto">
          <a:xfrm>
            <a:off x="5395913" y="40132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 1/4</a:t>
            </a:r>
          </a:p>
        </p:txBody>
      </p:sp>
      <p:sp>
        <p:nvSpPr>
          <p:cNvPr id="92166" name="Text Box 7"/>
          <p:cNvSpPr txBox="1">
            <a:spLocks noChangeArrowheads="1"/>
          </p:cNvSpPr>
          <p:nvPr/>
        </p:nvSpPr>
        <p:spPr bwMode="auto">
          <a:xfrm>
            <a:off x="7072313" y="34163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 1/8</a:t>
            </a:r>
          </a:p>
        </p:txBody>
      </p:sp>
      <p:sp>
        <p:nvSpPr>
          <p:cNvPr id="92167" name="Text Box 8"/>
          <p:cNvSpPr txBox="1">
            <a:spLocks noChangeArrowheads="1"/>
          </p:cNvSpPr>
          <p:nvPr/>
        </p:nvSpPr>
        <p:spPr bwMode="auto">
          <a:xfrm>
            <a:off x="1905000" y="5105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Gaussian 1/2</a:t>
            </a:r>
          </a:p>
        </p:txBody>
      </p:sp>
      <p:sp>
        <p:nvSpPr>
          <p:cNvPr id="92168" name="Rectangle 9"/>
          <p:cNvSpPr>
            <a:spLocks noChangeArrowheads="1"/>
          </p:cNvSpPr>
          <p:nvPr/>
        </p:nvSpPr>
        <p:spPr bwMode="auto">
          <a:xfrm>
            <a:off x="304800" y="563880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3200">
                <a:latin typeface="Calibri" charset="0"/>
              </a:rPr>
              <a:t>Solution: filter the image, </a:t>
            </a:r>
            <a:r>
              <a:rPr lang="en-US" sz="3200" i="1">
                <a:latin typeface="Calibri" charset="0"/>
              </a:rPr>
              <a:t>then</a:t>
            </a:r>
            <a:r>
              <a:rPr lang="en-US" sz="3200">
                <a:latin typeface="Calibri" charset="0"/>
              </a:rPr>
              <a:t> subsample</a:t>
            </a:r>
          </a:p>
          <a:p>
            <a:pPr marL="742950" lvl="1" indent="-285750">
              <a:lnSpc>
                <a:spcPct val="90000"/>
              </a:lnSpc>
              <a:spcBef>
                <a:spcPct val="20000"/>
              </a:spcBef>
            </a:pPr>
            <a:endParaRPr lang="en-US" sz="2800">
              <a:latin typeface="Calibri" charset="0"/>
            </a:endParaRPr>
          </a:p>
        </p:txBody>
      </p:sp>
      <p:sp>
        <p:nvSpPr>
          <p:cNvPr id="92169" name="Text Box 8"/>
          <p:cNvSpPr txBox="1">
            <a:spLocks noChangeArrowheads="1"/>
          </p:cNvSpPr>
          <p:nvPr/>
        </p:nvSpPr>
        <p:spPr bwMode="auto">
          <a:xfrm>
            <a:off x="7685088" y="6491288"/>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S. Seitz</a:t>
            </a:r>
          </a:p>
        </p:txBody>
      </p:sp>
    </p:spTree>
    <p:extLst>
      <p:ext uri="{BB962C8B-B14F-4D97-AF65-F5344CB8AC3E}">
        <p14:creationId xmlns:p14="http://schemas.microsoft.com/office/powerpoint/2010/main" val="4002418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5" name="Picture 2" descr="vg-gauss-eigh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914400"/>
            <a:ext cx="3154363" cy="415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6" name="Picture 3" descr="vg-gauss-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6413" y="914400"/>
            <a:ext cx="3125787"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Picture 4" descr="vg-gauss-hal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14400"/>
            <a:ext cx="3132138"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8" name="Rectangle 5"/>
          <p:cNvSpPr>
            <a:spLocks noGrp="1" noChangeArrowheads="1"/>
          </p:cNvSpPr>
          <p:nvPr>
            <p:ph type="title"/>
          </p:nvPr>
        </p:nvSpPr>
        <p:spPr>
          <a:xfrm>
            <a:off x="685800" y="76200"/>
            <a:ext cx="7924800" cy="838200"/>
          </a:xfrm>
        </p:spPr>
        <p:txBody>
          <a:bodyPr/>
          <a:lstStyle/>
          <a:p>
            <a:r>
              <a:rPr lang="en-US" sz="3200">
                <a:latin typeface="Calibri" charset="0"/>
                <a:ea typeface="ＭＳ Ｐゴシック" charset="0"/>
                <a:cs typeface="ＭＳ Ｐゴシック" charset="0"/>
              </a:rPr>
              <a:t>Subsampling with Gaussian pre-filtering</a:t>
            </a:r>
          </a:p>
        </p:txBody>
      </p:sp>
      <p:sp>
        <p:nvSpPr>
          <p:cNvPr id="93189" name="Text Box 6"/>
          <p:cNvSpPr txBox="1">
            <a:spLocks noChangeArrowheads="1"/>
          </p:cNvSpPr>
          <p:nvPr/>
        </p:nvSpPr>
        <p:spPr bwMode="auto">
          <a:xfrm>
            <a:off x="4267200" y="5105400"/>
            <a:ext cx="10128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 1/4 </a:t>
            </a:r>
          </a:p>
        </p:txBody>
      </p:sp>
      <p:sp>
        <p:nvSpPr>
          <p:cNvPr id="93190" name="Text Box 7"/>
          <p:cNvSpPr txBox="1">
            <a:spLocks noChangeArrowheads="1"/>
          </p:cNvSpPr>
          <p:nvPr/>
        </p:nvSpPr>
        <p:spPr bwMode="auto">
          <a:xfrm>
            <a:off x="7377113" y="5105400"/>
            <a:ext cx="928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 1/8</a:t>
            </a:r>
          </a:p>
        </p:txBody>
      </p:sp>
      <p:sp>
        <p:nvSpPr>
          <p:cNvPr id="93191" name="Text Box 8"/>
          <p:cNvSpPr txBox="1">
            <a:spLocks noChangeArrowheads="1"/>
          </p:cNvSpPr>
          <p:nvPr/>
        </p:nvSpPr>
        <p:spPr bwMode="auto">
          <a:xfrm>
            <a:off x="533400" y="5105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Gaussian 1/2</a:t>
            </a:r>
          </a:p>
        </p:txBody>
      </p:sp>
      <p:sp>
        <p:nvSpPr>
          <p:cNvPr id="93192" name="Rectangle 9"/>
          <p:cNvSpPr>
            <a:spLocks noChangeArrowheads="1"/>
          </p:cNvSpPr>
          <p:nvPr/>
        </p:nvSpPr>
        <p:spPr bwMode="auto">
          <a:xfrm>
            <a:off x="304800" y="5638800"/>
            <a:ext cx="8839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3200">
                <a:latin typeface="Calibri" charset="0"/>
              </a:rPr>
              <a:t>Solution:  filter the image, </a:t>
            </a:r>
            <a:r>
              <a:rPr lang="en-US" sz="3200" i="1">
                <a:latin typeface="Calibri" charset="0"/>
              </a:rPr>
              <a:t>then</a:t>
            </a:r>
            <a:r>
              <a:rPr lang="en-US" sz="3200">
                <a:latin typeface="Calibri" charset="0"/>
              </a:rPr>
              <a:t> subsample</a:t>
            </a:r>
          </a:p>
        </p:txBody>
      </p:sp>
      <p:sp>
        <p:nvSpPr>
          <p:cNvPr id="93193" name="Text Box 8"/>
          <p:cNvSpPr txBox="1">
            <a:spLocks noChangeArrowheads="1"/>
          </p:cNvSpPr>
          <p:nvPr/>
        </p:nvSpPr>
        <p:spPr bwMode="auto">
          <a:xfrm>
            <a:off x="7685088" y="6491288"/>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S. Seitz</a:t>
            </a:r>
          </a:p>
        </p:txBody>
      </p:sp>
    </p:spTree>
    <p:extLst>
      <p:ext uri="{BB962C8B-B14F-4D97-AF65-F5344CB8AC3E}">
        <p14:creationId xmlns:p14="http://schemas.microsoft.com/office/powerpoint/2010/main" val="121552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09" name="Picture 2" descr="vg-nn-hal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318135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0" name="Picture 3" descr="vg-nn-quar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914400"/>
            <a:ext cx="3181350"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1" name="Picture 4" descr="vg-nn-eight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2200" y="900113"/>
            <a:ext cx="3198813" cy="421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2" name="Rectangle 5"/>
          <p:cNvSpPr>
            <a:spLocks noGrp="1" noChangeArrowheads="1"/>
          </p:cNvSpPr>
          <p:nvPr>
            <p:ph type="title"/>
          </p:nvPr>
        </p:nvSpPr>
        <p:spPr>
          <a:xfrm>
            <a:off x="457200" y="-117475"/>
            <a:ext cx="8229600" cy="1143000"/>
          </a:xfrm>
        </p:spPr>
        <p:txBody>
          <a:bodyPr/>
          <a:lstStyle/>
          <a:p>
            <a:r>
              <a:rPr lang="en-US">
                <a:latin typeface="Calibri" charset="0"/>
                <a:ea typeface="ＭＳ Ｐゴシック" charset="0"/>
                <a:cs typeface="ＭＳ Ｐゴシック" charset="0"/>
              </a:rPr>
              <a:t>Compare with...</a:t>
            </a:r>
          </a:p>
        </p:txBody>
      </p:sp>
      <p:sp>
        <p:nvSpPr>
          <p:cNvPr id="94213" name="Text Box 6"/>
          <p:cNvSpPr txBox="1">
            <a:spLocks noChangeArrowheads="1"/>
          </p:cNvSpPr>
          <p:nvPr/>
        </p:nvSpPr>
        <p:spPr bwMode="auto">
          <a:xfrm>
            <a:off x="3733800" y="5105400"/>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1/4  </a:t>
            </a:r>
            <a:r>
              <a:rPr lang="en-US" sz="1600"/>
              <a:t>(2x zoom)</a:t>
            </a:r>
          </a:p>
        </p:txBody>
      </p:sp>
      <p:sp>
        <p:nvSpPr>
          <p:cNvPr id="94214" name="Text Box 7"/>
          <p:cNvSpPr txBox="1">
            <a:spLocks noChangeArrowheads="1"/>
          </p:cNvSpPr>
          <p:nvPr/>
        </p:nvSpPr>
        <p:spPr bwMode="auto">
          <a:xfrm>
            <a:off x="6934200" y="5105400"/>
            <a:ext cx="1681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1/8  </a:t>
            </a:r>
            <a:r>
              <a:rPr lang="en-US" sz="1600"/>
              <a:t>(4x zoom)</a:t>
            </a:r>
          </a:p>
        </p:txBody>
      </p:sp>
      <p:sp>
        <p:nvSpPr>
          <p:cNvPr id="94215" name="Text Box 8"/>
          <p:cNvSpPr txBox="1">
            <a:spLocks noChangeArrowheads="1"/>
          </p:cNvSpPr>
          <p:nvPr/>
        </p:nvSpPr>
        <p:spPr bwMode="auto">
          <a:xfrm>
            <a:off x="1295400" y="5105400"/>
            <a:ext cx="60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a:t>1/2</a:t>
            </a:r>
          </a:p>
        </p:txBody>
      </p:sp>
      <p:sp>
        <p:nvSpPr>
          <p:cNvPr id="94216" name="Text Box 8"/>
          <p:cNvSpPr txBox="1">
            <a:spLocks noChangeArrowheads="1"/>
          </p:cNvSpPr>
          <p:nvPr/>
        </p:nvSpPr>
        <p:spPr bwMode="auto">
          <a:xfrm>
            <a:off x="7685088" y="6491288"/>
            <a:ext cx="1371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pPr>
            <a:r>
              <a:rPr lang="en-US" sz="1400">
                <a:latin typeface="Calibri" charset="0"/>
              </a:rPr>
              <a:t>Source: S. Seitz</a:t>
            </a:r>
          </a:p>
        </p:txBody>
      </p:sp>
    </p:spTree>
    <p:extLst>
      <p:ext uri="{BB962C8B-B14F-4D97-AF65-F5344CB8AC3E}">
        <p14:creationId xmlns:p14="http://schemas.microsoft.com/office/powerpoint/2010/main" val="539413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13" y="42863"/>
            <a:ext cx="2884488" cy="1143000"/>
          </a:xfrm>
        </p:spPr>
        <p:txBody>
          <a:bodyPr>
            <a:normAutofit fontScale="90000"/>
          </a:bodyPr>
          <a:lstStyle/>
          <a:p>
            <a:pPr>
              <a:defRPr/>
            </a:pPr>
            <a:r>
              <a:rPr lang="en-US" sz="4000">
                <a:latin typeface="Calibri" charset="0"/>
                <a:ea typeface="ＭＳ Ｐゴシック" charset="0"/>
                <a:cs typeface="ＭＳ Ｐゴシック" charset="0"/>
              </a:rPr>
              <a:t>Gaussian pre-filtering</a:t>
            </a:r>
          </a:p>
        </p:txBody>
      </p:sp>
      <p:pic>
        <p:nvPicPr>
          <p:cNvPr id="104461" name="Picture 13" descr="C:\snavely\tmp\vg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850" y="2754313"/>
            <a:ext cx="282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9"/>
          <p:cNvSpPr>
            <a:spLocks noChangeArrowheads="1"/>
          </p:cNvSpPr>
          <p:nvPr/>
        </p:nvSpPr>
        <p:spPr bwMode="auto">
          <a:xfrm>
            <a:off x="141288" y="1295400"/>
            <a:ext cx="26558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FontTx/>
              <a:buChar char="•"/>
            </a:pPr>
            <a:r>
              <a:rPr lang="en-US" sz="2400">
                <a:latin typeface="Calibri" charset="0"/>
              </a:rPr>
              <a:t>Solution: filter the image, </a:t>
            </a:r>
            <a:r>
              <a:rPr lang="en-US" sz="2400" i="1">
                <a:latin typeface="Calibri" charset="0"/>
              </a:rPr>
              <a:t>then</a:t>
            </a:r>
            <a:r>
              <a:rPr lang="en-US" sz="2400">
                <a:latin typeface="Calibri" charset="0"/>
              </a:rPr>
              <a:t> subsample</a:t>
            </a:r>
          </a:p>
          <a:p>
            <a:pPr marL="742950" lvl="1" indent="-285750">
              <a:lnSpc>
                <a:spcPct val="90000"/>
              </a:lnSpc>
              <a:spcBef>
                <a:spcPct val="20000"/>
              </a:spcBef>
            </a:pPr>
            <a:endParaRPr lang="en-US" sz="2000">
              <a:latin typeface="Calibri" charset="0"/>
            </a:endParaRPr>
          </a:p>
        </p:txBody>
      </p:sp>
      <p:grpSp>
        <p:nvGrpSpPr>
          <p:cNvPr id="3" name="Group 46"/>
          <p:cNvGrpSpPr>
            <a:grpSpLocks/>
          </p:cNvGrpSpPr>
          <p:nvPr/>
        </p:nvGrpSpPr>
        <p:grpSpPr bwMode="auto">
          <a:xfrm>
            <a:off x="3741738" y="3260725"/>
            <a:ext cx="539750" cy="433388"/>
            <a:chOff x="1390497" y="3261445"/>
            <a:chExt cx="539142" cy="433080"/>
          </a:xfrm>
        </p:grpSpPr>
        <p:sp>
          <p:nvSpPr>
            <p:cNvPr id="19" name="Down Arrow 18"/>
            <p:cNvSpPr>
              <a:spLocks noChangeArrowheads="1"/>
            </p:cNvSpPr>
            <p:nvPr/>
          </p:nvSpPr>
          <p:spPr bwMode="auto">
            <a:xfrm>
              <a:off x="1390497" y="3261445"/>
              <a:ext cx="539142" cy="433080"/>
            </a:xfrm>
            <a:prstGeom prst="downArrow">
              <a:avLst>
                <a:gd name="adj1" fmla="val 50000"/>
                <a:gd name="adj2" fmla="val 58162"/>
              </a:avLst>
            </a:prstGeom>
            <a:solidFill>
              <a:srgbClr val="B9CDE5"/>
            </a:solidFill>
            <a:ln w="25400">
              <a:no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95270" name="TextBox 19"/>
            <p:cNvSpPr txBox="1">
              <a:spLocks noChangeArrowheads="1"/>
            </p:cNvSpPr>
            <p:nvPr/>
          </p:nvSpPr>
          <p:spPr bwMode="auto">
            <a:xfrm>
              <a:off x="14042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Calibri" charset="0"/>
                </a:rPr>
                <a:t>blur</a:t>
              </a:r>
            </a:p>
          </p:txBody>
        </p:sp>
      </p:grpSp>
      <p:grpSp>
        <p:nvGrpSpPr>
          <p:cNvPr id="4" name="Group 51"/>
          <p:cNvGrpSpPr>
            <a:grpSpLocks/>
          </p:cNvGrpSpPr>
          <p:nvPr/>
        </p:nvGrpSpPr>
        <p:grpSpPr bwMode="auto">
          <a:xfrm>
            <a:off x="2867025" y="3776663"/>
            <a:ext cx="2278063" cy="2994025"/>
            <a:chOff x="515031" y="3777331"/>
            <a:chExt cx="2278578" cy="2993593"/>
          </a:xfrm>
        </p:grpSpPr>
        <p:pic>
          <p:nvPicPr>
            <p:cNvPr id="95266" name="Picture 9" descr="C:\snavely\tmp\vg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31" y="3861283"/>
              <a:ext cx="2215195" cy="2909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a:spLocks noChangeArrowheads="1"/>
            </p:cNvSpPr>
            <p:nvPr/>
          </p:nvSpPr>
          <p:spPr bwMode="auto">
            <a:xfrm>
              <a:off x="1742446" y="3777331"/>
              <a:ext cx="1051163" cy="584116"/>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3200" b="1" smtClean="0">
                  <a:solidFill>
                    <a:schemeClr val="bg1"/>
                  </a:solidFill>
                  <a:latin typeface="Calibri" charset="0"/>
                </a:rPr>
                <a:t>F</a:t>
              </a:r>
              <a:r>
                <a:rPr lang="en-US" sz="3200" b="1" baseline="-25000" smtClean="0">
                  <a:solidFill>
                    <a:schemeClr val="bg1"/>
                  </a:solidFill>
                  <a:latin typeface="Calibri" charset="0"/>
                </a:rPr>
                <a:t>0</a:t>
              </a:r>
              <a:r>
                <a:rPr lang="en-US" sz="3200" b="1" smtClean="0">
                  <a:solidFill>
                    <a:schemeClr val="bg1"/>
                  </a:solidFill>
                  <a:latin typeface="Calibri" charset="0"/>
                </a:rPr>
                <a:t>   H</a:t>
              </a:r>
              <a:endParaRPr lang="en-US" sz="3200" b="1" baseline="-25000" smtClean="0">
                <a:solidFill>
                  <a:schemeClr val="bg1"/>
                </a:solidFill>
                <a:latin typeface="Calibri" charset="0"/>
              </a:endParaRPr>
            </a:p>
          </p:txBody>
        </p:sp>
        <p:sp>
          <p:nvSpPr>
            <p:cNvPr id="23" name="TextBox 22"/>
            <p:cNvSpPr txBox="1">
              <a:spLocks noChangeArrowheads="1"/>
            </p:cNvSpPr>
            <p:nvPr/>
          </p:nvSpPr>
          <p:spPr bwMode="auto">
            <a:xfrm>
              <a:off x="2079073" y="3864630"/>
              <a:ext cx="390613" cy="584116"/>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p>
              <a:pPr fontAlgn="auto">
                <a:spcBef>
                  <a:spcPts val="0"/>
                </a:spcBef>
                <a:spcAft>
                  <a:spcPts val="0"/>
                </a:spcAft>
                <a:defRPr/>
              </a:pPr>
              <a:r>
                <a:rPr lang="en-US" sz="3200" dirty="0">
                  <a:solidFill>
                    <a:schemeClr val="bg1"/>
                  </a:solidFill>
                  <a:latin typeface="+mn-lt"/>
                  <a:ea typeface="+mn-ea"/>
                  <a:cs typeface="+mn-cs"/>
                </a:rPr>
                <a:t>*</a:t>
              </a:r>
            </a:p>
          </p:txBody>
        </p:sp>
      </p:grpSp>
      <p:grpSp>
        <p:nvGrpSpPr>
          <p:cNvPr id="5" name="Group 47"/>
          <p:cNvGrpSpPr>
            <a:grpSpLocks/>
          </p:cNvGrpSpPr>
          <p:nvPr/>
        </p:nvGrpSpPr>
        <p:grpSpPr bwMode="auto">
          <a:xfrm>
            <a:off x="4529138" y="3217863"/>
            <a:ext cx="1076325" cy="433387"/>
            <a:chOff x="2177129" y="3217903"/>
            <a:chExt cx="1076513" cy="433080"/>
          </a:xfrm>
        </p:grpSpPr>
        <p:sp>
          <p:nvSpPr>
            <p:cNvPr id="24" name="Down Arrow 23"/>
            <p:cNvSpPr>
              <a:spLocks noChangeArrowheads="1"/>
            </p:cNvSpPr>
            <p:nvPr/>
          </p:nvSpPr>
          <p:spPr bwMode="auto">
            <a:xfrm rot="-8119149">
              <a:off x="2435936" y="3217903"/>
              <a:ext cx="538257" cy="433080"/>
            </a:xfrm>
            <a:prstGeom prst="downArrow">
              <a:avLst>
                <a:gd name="adj1" fmla="val 50000"/>
                <a:gd name="adj2" fmla="val 58162"/>
              </a:avLst>
            </a:prstGeom>
            <a:solidFill>
              <a:srgbClr val="B9CDE5"/>
            </a:solidFill>
            <a:ln w="25400">
              <a:no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95265" name="TextBox 24"/>
            <p:cNvSpPr txBox="1">
              <a:spLocks noChangeArrowheads="1"/>
            </p:cNvSpPr>
            <p:nvPr/>
          </p:nvSpPr>
          <p:spPr bwMode="auto">
            <a:xfrm>
              <a:off x="2177129" y="330924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Calibri" charset="0"/>
                </a:rPr>
                <a:t>subsample</a:t>
              </a:r>
            </a:p>
          </p:txBody>
        </p:sp>
      </p:grpSp>
      <p:grpSp>
        <p:nvGrpSpPr>
          <p:cNvPr id="6" name="Group 48"/>
          <p:cNvGrpSpPr>
            <a:grpSpLocks/>
          </p:cNvGrpSpPr>
          <p:nvPr/>
        </p:nvGrpSpPr>
        <p:grpSpPr bwMode="auto">
          <a:xfrm>
            <a:off x="5722938" y="3260725"/>
            <a:ext cx="539750" cy="433388"/>
            <a:chOff x="3371697" y="3261445"/>
            <a:chExt cx="539142" cy="433080"/>
          </a:xfrm>
        </p:grpSpPr>
        <p:sp>
          <p:nvSpPr>
            <p:cNvPr id="26" name="Down Arrow 25"/>
            <p:cNvSpPr>
              <a:spLocks noChangeArrowheads="1"/>
            </p:cNvSpPr>
            <p:nvPr/>
          </p:nvSpPr>
          <p:spPr bwMode="auto">
            <a:xfrm>
              <a:off x="3371697" y="3261445"/>
              <a:ext cx="539142" cy="433080"/>
            </a:xfrm>
            <a:prstGeom prst="downArrow">
              <a:avLst>
                <a:gd name="adj1" fmla="val 50000"/>
                <a:gd name="adj2" fmla="val 58162"/>
              </a:avLst>
            </a:prstGeom>
            <a:solidFill>
              <a:srgbClr val="B9CDE5"/>
            </a:solidFill>
            <a:ln w="25400">
              <a:no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95263" name="TextBox 26"/>
            <p:cNvSpPr txBox="1">
              <a:spLocks noChangeArrowheads="1"/>
            </p:cNvSpPr>
            <p:nvPr/>
          </p:nvSpPr>
          <p:spPr bwMode="auto">
            <a:xfrm>
              <a:off x="3385448" y="3320138"/>
              <a:ext cx="5180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Calibri" charset="0"/>
                </a:rPr>
                <a:t>blur</a:t>
              </a:r>
            </a:p>
          </p:txBody>
        </p:sp>
      </p:grpSp>
      <p:grpSp>
        <p:nvGrpSpPr>
          <p:cNvPr id="7" name="Group 49"/>
          <p:cNvGrpSpPr>
            <a:grpSpLocks/>
          </p:cNvGrpSpPr>
          <p:nvPr/>
        </p:nvGrpSpPr>
        <p:grpSpPr bwMode="auto">
          <a:xfrm>
            <a:off x="6367463" y="3217863"/>
            <a:ext cx="1077912" cy="433387"/>
            <a:chOff x="4016859" y="3217899"/>
            <a:chExt cx="1076513" cy="433080"/>
          </a:xfrm>
        </p:grpSpPr>
        <p:sp>
          <p:nvSpPr>
            <p:cNvPr id="28" name="Down Arrow 27"/>
            <p:cNvSpPr>
              <a:spLocks noChangeArrowheads="1"/>
            </p:cNvSpPr>
            <p:nvPr/>
          </p:nvSpPr>
          <p:spPr bwMode="auto">
            <a:xfrm rot="-8119149">
              <a:off x="4275285" y="3217899"/>
              <a:ext cx="539049" cy="433080"/>
            </a:xfrm>
            <a:prstGeom prst="downArrow">
              <a:avLst>
                <a:gd name="adj1" fmla="val 50000"/>
                <a:gd name="adj2" fmla="val 58162"/>
              </a:avLst>
            </a:prstGeom>
            <a:solidFill>
              <a:srgbClr val="B9CDE5"/>
            </a:solidFill>
            <a:ln w="25400">
              <a:noFill/>
              <a:miter lim="800000"/>
              <a:headEnd/>
              <a:tailEn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95261" name="TextBox 28"/>
            <p:cNvSpPr txBox="1">
              <a:spLocks noChangeArrowheads="1"/>
            </p:cNvSpPr>
            <p:nvPr/>
          </p:nvSpPr>
          <p:spPr bwMode="auto">
            <a:xfrm>
              <a:off x="4016859" y="3298359"/>
              <a:ext cx="10765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a:latin typeface="Calibri" charset="0"/>
                </a:rPr>
                <a:t>subsample</a:t>
              </a:r>
            </a:p>
          </p:txBody>
        </p:sp>
      </p:grpSp>
      <p:sp>
        <p:nvSpPr>
          <p:cNvPr id="34" name="TextBox 33"/>
          <p:cNvSpPr txBox="1">
            <a:spLocks noChangeArrowheads="1"/>
          </p:cNvSpPr>
          <p:nvPr/>
        </p:nvSpPr>
        <p:spPr bwMode="auto">
          <a:xfrm>
            <a:off x="7586663" y="2960688"/>
            <a:ext cx="539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4000">
                <a:latin typeface="Calibri" charset="0"/>
              </a:rPr>
              <a:t>…</a:t>
            </a:r>
          </a:p>
        </p:txBody>
      </p:sp>
      <p:pic>
        <p:nvPicPr>
          <p:cNvPr id="104462" name="Picture 14" descr="C:\snavely\tmp\vg8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0850" y="3844925"/>
            <a:ext cx="280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3" name="Picture 15" descr="C:\snavely\tmp\vg1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0600" y="2938463"/>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4" name="Picture 16" descr="C:\snavely\tmp\vg16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0600" y="3844925"/>
            <a:ext cx="1397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465" name="Picture 17" descr="C:\snavely\tmp\vg3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8588" y="3025775"/>
            <a:ext cx="69850" cy="9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52"/>
          <p:cNvGrpSpPr>
            <a:grpSpLocks/>
          </p:cNvGrpSpPr>
          <p:nvPr/>
        </p:nvGrpSpPr>
        <p:grpSpPr bwMode="auto">
          <a:xfrm>
            <a:off x="5487988" y="1655763"/>
            <a:ext cx="1168400" cy="1462087"/>
            <a:chOff x="3135896" y="1655788"/>
            <a:chExt cx="1169347" cy="1461986"/>
          </a:xfrm>
        </p:grpSpPr>
        <p:pic>
          <p:nvPicPr>
            <p:cNvPr id="95258" name="Picture 10" descr="C:\snavely\tmp\vg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5896" y="1655788"/>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p:cNvSpPr txBox="1">
              <a:spLocks noChangeArrowheads="1"/>
            </p:cNvSpPr>
            <p:nvPr/>
          </p:nvSpPr>
          <p:spPr bwMode="auto">
            <a:xfrm>
              <a:off x="3874681" y="2655844"/>
              <a:ext cx="430562" cy="461930"/>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b="1" smtClean="0">
                  <a:solidFill>
                    <a:schemeClr val="bg1"/>
                  </a:solidFill>
                  <a:latin typeface="Calibri" charset="0"/>
                </a:rPr>
                <a:t>F</a:t>
              </a:r>
              <a:r>
                <a:rPr lang="en-US" b="1" baseline="-25000" smtClean="0">
                  <a:solidFill>
                    <a:schemeClr val="bg1"/>
                  </a:solidFill>
                  <a:latin typeface="Calibri" charset="0"/>
                </a:rPr>
                <a:t>1</a:t>
              </a:r>
            </a:p>
          </p:txBody>
        </p:sp>
      </p:grpSp>
      <p:grpSp>
        <p:nvGrpSpPr>
          <p:cNvPr id="9" name="Group 53"/>
          <p:cNvGrpSpPr>
            <a:grpSpLocks/>
          </p:cNvGrpSpPr>
          <p:nvPr/>
        </p:nvGrpSpPr>
        <p:grpSpPr bwMode="auto">
          <a:xfrm>
            <a:off x="5487988" y="3798888"/>
            <a:ext cx="1209675" cy="1520825"/>
            <a:chOff x="3135896" y="3799099"/>
            <a:chExt cx="1210913" cy="1521196"/>
          </a:xfrm>
        </p:grpSpPr>
        <p:pic>
          <p:nvPicPr>
            <p:cNvPr id="95255" name="Picture 11" descr="C:\snavely\tmp\vg2b.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5896" y="3861079"/>
              <a:ext cx="1107598" cy="1459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p:cNvSpPr txBox="1">
              <a:spLocks noChangeArrowheads="1"/>
            </p:cNvSpPr>
            <p:nvPr/>
          </p:nvSpPr>
          <p:spPr bwMode="auto">
            <a:xfrm>
              <a:off x="3515696" y="3799099"/>
              <a:ext cx="831113" cy="462075"/>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b="1" smtClean="0">
                  <a:solidFill>
                    <a:schemeClr val="bg1"/>
                  </a:solidFill>
                  <a:latin typeface="Calibri" charset="0"/>
                </a:rPr>
                <a:t>F</a:t>
              </a:r>
              <a:r>
                <a:rPr lang="en-US" b="1" baseline="-25000" smtClean="0">
                  <a:solidFill>
                    <a:schemeClr val="bg1"/>
                  </a:solidFill>
                  <a:latin typeface="Calibri" charset="0"/>
                </a:rPr>
                <a:t>1</a:t>
              </a:r>
              <a:r>
                <a:rPr lang="en-US" b="1" smtClean="0">
                  <a:solidFill>
                    <a:schemeClr val="bg1"/>
                  </a:solidFill>
                  <a:latin typeface="Calibri" charset="0"/>
                </a:rPr>
                <a:t>   H</a:t>
              </a:r>
              <a:endParaRPr lang="en-US" b="1" baseline="-25000" smtClean="0">
                <a:solidFill>
                  <a:schemeClr val="bg1"/>
                </a:solidFill>
                <a:latin typeface="Calibri" charset="0"/>
              </a:endParaRPr>
            </a:p>
          </p:txBody>
        </p:sp>
        <p:sp>
          <p:nvSpPr>
            <p:cNvPr id="41" name="TextBox 40"/>
            <p:cNvSpPr txBox="1">
              <a:spLocks noChangeArrowheads="1"/>
            </p:cNvSpPr>
            <p:nvPr/>
          </p:nvSpPr>
          <p:spPr bwMode="auto">
            <a:xfrm>
              <a:off x="3777902" y="3886432"/>
              <a:ext cx="338483" cy="462076"/>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p>
              <a:pPr fontAlgn="auto">
                <a:spcBef>
                  <a:spcPts val="0"/>
                </a:spcBef>
                <a:spcAft>
                  <a:spcPts val="0"/>
                </a:spcAft>
                <a:defRPr/>
              </a:pPr>
              <a:r>
                <a:rPr lang="en-US" sz="2400" dirty="0">
                  <a:solidFill>
                    <a:schemeClr val="bg1"/>
                  </a:solidFill>
                  <a:latin typeface="+mn-lt"/>
                  <a:ea typeface="+mn-ea"/>
                  <a:cs typeface="+mn-cs"/>
                </a:rPr>
                <a:t>*</a:t>
              </a:r>
            </a:p>
          </p:txBody>
        </p:sp>
      </p:grpSp>
      <p:grpSp>
        <p:nvGrpSpPr>
          <p:cNvPr id="10" name="Group 54"/>
          <p:cNvGrpSpPr>
            <a:grpSpLocks/>
          </p:cNvGrpSpPr>
          <p:nvPr/>
        </p:nvGrpSpPr>
        <p:grpSpPr bwMode="auto">
          <a:xfrm>
            <a:off x="7131050" y="2401888"/>
            <a:ext cx="619125" cy="754062"/>
            <a:chOff x="4779181" y="2402353"/>
            <a:chExt cx="619037" cy="753719"/>
          </a:xfrm>
        </p:grpSpPr>
        <p:pic>
          <p:nvPicPr>
            <p:cNvPr id="95253" name="Picture 7" descr="C:\snavely\tmp\vg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9181" y="2402353"/>
              <a:ext cx="553799" cy="7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a:spLocks noChangeArrowheads="1"/>
            </p:cNvSpPr>
            <p:nvPr/>
          </p:nvSpPr>
          <p:spPr bwMode="auto">
            <a:xfrm>
              <a:off x="5029970" y="2786353"/>
              <a:ext cx="368248" cy="369719"/>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1800" b="1" smtClean="0">
                  <a:solidFill>
                    <a:schemeClr val="bg1"/>
                  </a:solidFill>
                  <a:latin typeface="Calibri" charset="0"/>
                </a:rPr>
                <a:t>F</a:t>
              </a:r>
              <a:r>
                <a:rPr lang="en-US" sz="1800" b="1" baseline="-25000" smtClean="0">
                  <a:solidFill>
                    <a:schemeClr val="bg1"/>
                  </a:solidFill>
                  <a:latin typeface="Calibri" charset="0"/>
                </a:rPr>
                <a:t>2</a:t>
              </a:r>
            </a:p>
          </p:txBody>
        </p:sp>
      </p:grpSp>
      <p:pic>
        <p:nvPicPr>
          <p:cNvPr id="104460" name="Picture 12" descr="C:\snavely\tmp\vg4b.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1050" y="3844925"/>
            <a:ext cx="554038"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5250" name="Group 50"/>
          <p:cNvGrpSpPr>
            <a:grpSpLocks/>
          </p:cNvGrpSpPr>
          <p:nvPr/>
        </p:nvGrpSpPr>
        <p:grpSpPr bwMode="auto">
          <a:xfrm>
            <a:off x="2859088" y="190500"/>
            <a:ext cx="2236787" cy="2938463"/>
            <a:chOff x="507913" y="190710"/>
            <a:chExt cx="2236360" cy="2938315"/>
          </a:xfrm>
        </p:grpSpPr>
        <p:pic>
          <p:nvPicPr>
            <p:cNvPr id="95251" name="Picture 8" descr="C:\snavely\tmp\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913" y="190710"/>
              <a:ext cx="2236360" cy="29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p:cNvSpPr txBox="1">
              <a:spLocks noChangeArrowheads="1"/>
            </p:cNvSpPr>
            <p:nvPr/>
          </p:nvSpPr>
          <p:spPr bwMode="auto">
            <a:xfrm>
              <a:off x="2220498" y="2525805"/>
              <a:ext cx="514252" cy="584171"/>
            </a:xfrm>
            <a:prstGeom prst="rect">
              <a:avLst/>
            </a:prstGeom>
            <a:noFill/>
            <a:ln w="9525">
              <a:noFill/>
              <a:miter lim="800000"/>
              <a:headEnd/>
              <a:tailEnd/>
            </a:ln>
            <a:effectLst>
              <a:outerShdw blurRad="63500" dist="38100" dir="2700000" algn="tl" rotWithShape="0">
                <a:srgbClr val="000000">
                  <a:alpha val="74998"/>
                </a:srgbClr>
              </a:outerShdw>
            </a:effectLst>
          </p:spPr>
          <p:txBody>
            <a:bodyPr wrap="none">
              <a:spAutoFit/>
            </a:bodyPr>
            <a:lstStyle>
              <a:lvl1pPr eaLnBrk="0" hangingPunct="0">
                <a:defRPr sz="2400">
                  <a:solidFill>
                    <a:schemeClr val="tx1"/>
                  </a:solidFill>
                  <a:latin typeface="Arial" charset="0"/>
                  <a:ea typeface="ＭＳ Ｐゴシック" charset="0"/>
                  <a:cs typeface="Arial" charset="0"/>
                </a:defRPr>
              </a:lvl1pPr>
              <a:lvl2pPr marL="37931725" indent="-37474525" eaLnBrk="0" hangingPunct="0">
                <a:defRPr sz="2400">
                  <a:solidFill>
                    <a:schemeClr val="tx1"/>
                  </a:solidFill>
                  <a:latin typeface="Arial" charset="0"/>
                  <a:ea typeface="Arial" charset="0"/>
                  <a:cs typeface="Arial" charset="0"/>
                </a:defRPr>
              </a:lvl2pPr>
              <a:lvl3pPr eaLnBrk="0" hangingPunct="0">
                <a:defRPr sz="2400">
                  <a:solidFill>
                    <a:schemeClr val="tx1"/>
                  </a:solidFill>
                  <a:latin typeface="Arial" charset="0"/>
                  <a:ea typeface="Arial" charset="0"/>
                  <a:cs typeface="Arial" charset="0"/>
                </a:defRPr>
              </a:lvl3pPr>
              <a:lvl4pPr eaLnBrk="0" hangingPunct="0">
                <a:defRPr sz="2400">
                  <a:solidFill>
                    <a:schemeClr val="tx1"/>
                  </a:solidFill>
                  <a:latin typeface="Arial" charset="0"/>
                  <a:ea typeface="Arial" charset="0"/>
                  <a:cs typeface="Arial" charset="0"/>
                </a:defRPr>
              </a:lvl4pPr>
              <a:lvl5pPr eaLnBrk="0" hangingPunct="0">
                <a:defRPr sz="2400">
                  <a:solidFill>
                    <a:schemeClr val="tx1"/>
                  </a:solidFill>
                  <a:latin typeface="Arial" charset="0"/>
                  <a:ea typeface="Arial" charset="0"/>
                  <a:cs typeface="Arial" charset="0"/>
                </a:defRPr>
              </a:lvl5pPr>
              <a:lvl6pPr marL="457200" eaLnBrk="0" fontAlgn="base" hangingPunct="0">
                <a:spcBef>
                  <a:spcPct val="0"/>
                </a:spcBef>
                <a:spcAft>
                  <a:spcPct val="0"/>
                </a:spcAft>
                <a:defRPr sz="2400">
                  <a:solidFill>
                    <a:schemeClr val="tx1"/>
                  </a:solidFill>
                  <a:latin typeface="Arial" charset="0"/>
                  <a:ea typeface="Arial" charset="0"/>
                  <a:cs typeface="Arial" charset="0"/>
                </a:defRPr>
              </a:lvl6pPr>
              <a:lvl7pPr marL="914400" eaLnBrk="0" fontAlgn="base" hangingPunct="0">
                <a:spcBef>
                  <a:spcPct val="0"/>
                </a:spcBef>
                <a:spcAft>
                  <a:spcPct val="0"/>
                </a:spcAft>
                <a:defRPr sz="2400">
                  <a:solidFill>
                    <a:schemeClr val="tx1"/>
                  </a:solidFill>
                  <a:latin typeface="Arial" charset="0"/>
                  <a:ea typeface="Arial" charset="0"/>
                  <a:cs typeface="Arial" charset="0"/>
                </a:defRPr>
              </a:lvl7pPr>
              <a:lvl8pPr marL="1371600" eaLnBrk="0" fontAlgn="base" hangingPunct="0">
                <a:spcBef>
                  <a:spcPct val="0"/>
                </a:spcBef>
                <a:spcAft>
                  <a:spcPct val="0"/>
                </a:spcAft>
                <a:defRPr sz="2400">
                  <a:solidFill>
                    <a:schemeClr val="tx1"/>
                  </a:solidFill>
                  <a:latin typeface="Arial" charset="0"/>
                  <a:ea typeface="Arial" charset="0"/>
                  <a:cs typeface="Arial" charset="0"/>
                </a:defRPr>
              </a:lvl8pPr>
              <a:lvl9pPr marL="1828800" eaLnBrk="0" fontAlgn="base" hangingPunct="0">
                <a:spcBef>
                  <a:spcPct val="0"/>
                </a:spcBef>
                <a:spcAft>
                  <a:spcPct val="0"/>
                </a:spcAft>
                <a:defRPr sz="2400">
                  <a:solidFill>
                    <a:schemeClr val="tx1"/>
                  </a:solidFill>
                  <a:latin typeface="Arial" charset="0"/>
                  <a:ea typeface="Arial" charset="0"/>
                  <a:cs typeface="Arial" charset="0"/>
                </a:defRPr>
              </a:lvl9pPr>
            </a:lstStyle>
            <a:p>
              <a:pPr eaLnBrk="1" hangingPunct="1">
                <a:defRPr/>
              </a:pPr>
              <a:r>
                <a:rPr lang="en-US" sz="3200" b="1" smtClean="0">
                  <a:solidFill>
                    <a:schemeClr val="bg1"/>
                  </a:solidFill>
                  <a:latin typeface="Calibri" charset="0"/>
                </a:rPr>
                <a:t>F</a:t>
              </a:r>
              <a:r>
                <a:rPr lang="en-US" sz="3200" b="1" baseline="-25000" smtClean="0">
                  <a:solidFill>
                    <a:schemeClr val="bg1"/>
                  </a:solidFill>
                  <a:latin typeface="Calibri" charset="0"/>
                </a:rPr>
                <a:t>0</a:t>
              </a:r>
            </a:p>
          </p:txBody>
        </p:sp>
      </p:grpSp>
    </p:spTree>
    <p:extLst>
      <p:ext uri="{BB962C8B-B14F-4D97-AF65-F5344CB8AC3E}">
        <p14:creationId xmlns:p14="http://schemas.microsoft.com/office/powerpoint/2010/main" val="1743705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nodeType="afterGroup">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nodeType="afterGroup">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nodeType="afterGroup">
                            <p:stCondLst>
                              <p:cond delay="500"/>
                            </p:stCondLst>
                            <p:childTnLst>
                              <p:par>
                                <p:cTn id="27" presetID="10"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nodeType="afterGroup">
                            <p:stCondLst>
                              <p:cond delay="500"/>
                            </p:stCondLst>
                            <p:childTnLst>
                              <p:par>
                                <p:cTn id="36" presetID="10" presetClass="entr" presetSubtype="0"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nodeType="clickEffect">
                                  <p:stCondLst>
                                    <p:cond delay="0"/>
                                  </p:stCondLst>
                                  <p:childTnLst>
                                    <p:set>
                                      <p:cBhvr>
                                        <p:cTn id="42" dur="1" fill="hold">
                                          <p:stCondLst>
                                            <p:cond delay="0"/>
                                          </p:stCondLst>
                                        </p:cTn>
                                        <p:tgtEl>
                                          <p:spTgt spid="104460"/>
                                        </p:tgtEl>
                                        <p:attrNameLst>
                                          <p:attrName>style.visibility</p:attrName>
                                        </p:attrNameLst>
                                      </p:cBhvr>
                                      <p:to>
                                        <p:strVal val="visible"/>
                                      </p:to>
                                    </p:set>
                                    <p:animEffect transition="in" filter="fade">
                                      <p:cBhvr>
                                        <p:cTn id="43" dur="500"/>
                                        <p:tgtEl>
                                          <p:spTgt spid="10446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nodeType="afterGroup">
                            <p:stCondLst>
                              <p:cond delay="500"/>
                            </p:stCondLst>
                            <p:childTnLst>
                              <p:par>
                                <p:cTn id="48" presetID="10" presetClass="entr" presetSubtype="0" fill="hold" nodeType="afterEffect">
                                  <p:stCondLst>
                                    <p:cond delay="0"/>
                                  </p:stCondLst>
                                  <p:childTnLst>
                                    <p:set>
                                      <p:cBhvr>
                                        <p:cTn id="49" dur="1" fill="hold">
                                          <p:stCondLst>
                                            <p:cond delay="0"/>
                                          </p:stCondLst>
                                        </p:cTn>
                                        <p:tgtEl>
                                          <p:spTgt spid="104461"/>
                                        </p:tgtEl>
                                        <p:attrNameLst>
                                          <p:attrName>style.visibility</p:attrName>
                                        </p:attrNameLst>
                                      </p:cBhvr>
                                      <p:to>
                                        <p:strVal val="visible"/>
                                      </p:to>
                                    </p:set>
                                    <p:animEffect transition="in" filter="fade">
                                      <p:cBhvr>
                                        <p:cTn id="50" dur="500"/>
                                        <p:tgtEl>
                                          <p:spTgt spid="104461"/>
                                        </p:tgtEl>
                                      </p:cBhvr>
                                    </p:animEffect>
                                  </p:childTnLst>
                                </p:cTn>
                              </p:par>
                            </p:childTnLst>
                          </p:cTn>
                        </p:par>
                        <p:par>
                          <p:cTn id="51" fill="hold" nodeType="afterGroup">
                            <p:stCondLst>
                              <p:cond delay="1000"/>
                            </p:stCondLst>
                            <p:childTnLst>
                              <p:par>
                                <p:cTn id="52" presetID="10" presetClass="entr" presetSubtype="0" fill="hold" nodeType="afterEffect">
                                  <p:stCondLst>
                                    <p:cond delay="0"/>
                                  </p:stCondLst>
                                  <p:childTnLst>
                                    <p:set>
                                      <p:cBhvr>
                                        <p:cTn id="53" dur="1" fill="hold">
                                          <p:stCondLst>
                                            <p:cond delay="0"/>
                                          </p:stCondLst>
                                        </p:cTn>
                                        <p:tgtEl>
                                          <p:spTgt spid="104462"/>
                                        </p:tgtEl>
                                        <p:attrNameLst>
                                          <p:attrName>style.visibility</p:attrName>
                                        </p:attrNameLst>
                                      </p:cBhvr>
                                      <p:to>
                                        <p:strVal val="visible"/>
                                      </p:to>
                                    </p:set>
                                    <p:animEffect transition="in" filter="fade">
                                      <p:cBhvr>
                                        <p:cTn id="54" dur="500"/>
                                        <p:tgtEl>
                                          <p:spTgt spid="104462"/>
                                        </p:tgtEl>
                                      </p:cBhvr>
                                    </p:animEffect>
                                  </p:childTnLst>
                                </p:cTn>
                              </p:par>
                            </p:childTnLst>
                          </p:cTn>
                        </p:par>
                        <p:par>
                          <p:cTn id="55" fill="hold" nodeType="afterGroup">
                            <p:stCondLst>
                              <p:cond delay="1500"/>
                            </p:stCondLst>
                            <p:childTnLst>
                              <p:par>
                                <p:cTn id="56" presetID="10" presetClass="entr" presetSubtype="0" fill="hold" nodeType="afterEffect">
                                  <p:stCondLst>
                                    <p:cond delay="0"/>
                                  </p:stCondLst>
                                  <p:childTnLst>
                                    <p:set>
                                      <p:cBhvr>
                                        <p:cTn id="57" dur="1" fill="hold">
                                          <p:stCondLst>
                                            <p:cond delay="0"/>
                                          </p:stCondLst>
                                        </p:cTn>
                                        <p:tgtEl>
                                          <p:spTgt spid="104463"/>
                                        </p:tgtEl>
                                        <p:attrNameLst>
                                          <p:attrName>style.visibility</p:attrName>
                                        </p:attrNameLst>
                                      </p:cBhvr>
                                      <p:to>
                                        <p:strVal val="visible"/>
                                      </p:to>
                                    </p:set>
                                    <p:animEffect transition="in" filter="fade">
                                      <p:cBhvr>
                                        <p:cTn id="58" dur="500"/>
                                        <p:tgtEl>
                                          <p:spTgt spid="104463"/>
                                        </p:tgtEl>
                                      </p:cBhvr>
                                    </p:animEffect>
                                  </p:childTnLst>
                                </p:cTn>
                              </p:par>
                            </p:childTnLst>
                          </p:cTn>
                        </p:par>
                        <p:par>
                          <p:cTn id="59" fill="hold" nodeType="afterGroup">
                            <p:stCondLst>
                              <p:cond delay="2000"/>
                            </p:stCondLst>
                            <p:childTnLst>
                              <p:par>
                                <p:cTn id="60" presetID="10" presetClass="entr" presetSubtype="0" fill="hold" nodeType="afterEffect">
                                  <p:stCondLst>
                                    <p:cond delay="0"/>
                                  </p:stCondLst>
                                  <p:childTnLst>
                                    <p:set>
                                      <p:cBhvr>
                                        <p:cTn id="61" dur="1" fill="hold">
                                          <p:stCondLst>
                                            <p:cond delay="0"/>
                                          </p:stCondLst>
                                        </p:cTn>
                                        <p:tgtEl>
                                          <p:spTgt spid="104464"/>
                                        </p:tgtEl>
                                        <p:attrNameLst>
                                          <p:attrName>style.visibility</p:attrName>
                                        </p:attrNameLst>
                                      </p:cBhvr>
                                      <p:to>
                                        <p:strVal val="visible"/>
                                      </p:to>
                                    </p:set>
                                    <p:animEffect transition="in" filter="fade">
                                      <p:cBhvr>
                                        <p:cTn id="62" dur="500"/>
                                        <p:tgtEl>
                                          <p:spTgt spid="104464"/>
                                        </p:tgtEl>
                                      </p:cBhvr>
                                    </p:animEffect>
                                  </p:childTnLst>
                                </p:cTn>
                              </p:par>
                            </p:childTnLst>
                          </p:cTn>
                        </p:par>
                        <p:par>
                          <p:cTn id="63" fill="hold" nodeType="afterGroup">
                            <p:stCondLst>
                              <p:cond delay="2500"/>
                            </p:stCondLst>
                            <p:childTnLst>
                              <p:par>
                                <p:cTn id="64" presetID="10" presetClass="entr" presetSubtype="0" fill="hold" nodeType="afterEffect">
                                  <p:stCondLst>
                                    <p:cond delay="0"/>
                                  </p:stCondLst>
                                  <p:childTnLst>
                                    <p:set>
                                      <p:cBhvr>
                                        <p:cTn id="65" dur="1" fill="hold">
                                          <p:stCondLst>
                                            <p:cond delay="0"/>
                                          </p:stCondLst>
                                        </p:cTn>
                                        <p:tgtEl>
                                          <p:spTgt spid="104465"/>
                                        </p:tgtEl>
                                        <p:attrNameLst>
                                          <p:attrName>style.visibility</p:attrName>
                                        </p:attrNameLst>
                                      </p:cBhvr>
                                      <p:to>
                                        <p:strVal val="visible"/>
                                      </p:to>
                                    </p:set>
                                    <p:animEffect transition="in" filter="fade">
                                      <p:cBhvr>
                                        <p:cTn id="66" dur="500"/>
                                        <p:tgtEl>
                                          <p:spTgt spid="1044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4906963"/>
          </a:xfrm>
        </p:spPr>
        <p:txBody>
          <a:bodyPr/>
          <a:lstStyle/>
          <a:p>
            <a:pPr marL="0">
              <a:buFont typeface="Arial" charset="0"/>
              <a:buNone/>
              <a:defRPr/>
            </a:pPr>
            <a:r>
              <a:rPr lang="en-US" b="1" dirty="0" smtClean="0">
                <a:solidFill>
                  <a:schemeClr val="tx2">
                    <a:lumMod val="75000"/>
                  </a:schemeClr>
                </a:solidFill>
              </a:rPr>
              <a:t>Why does a lower resolution image still make sense to us?  What do we lose?</a:t>
            </a:r>
            <a:endParaRPr lang="en-US" b="1" dirty="0">
              <a:solidFill>
                <a:schemeClr val="tx2">
                  <a:lumMod val="75000"/>
                </a:schemeClr>
              </a:solidFill>
            </a:endParaRPr>
          </a:p>
        </p:txBody>
      </p:sp>
      <p:sp>
        <p:nvSpPr>
          <p:cNvPr id="17" name="Right Arrow 16"/>
          <p:cNvSpPr/>
          <p:nvPr/>
        </p:nvSpPr>
        <p:spPr>
          <a:xfrm>
            <a:off x="5486400" y="4191000"/>
            <a:ext cx="6096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4276" name="TextBox 18"/>
          <p:cNvSpPr txBox="1">
            <a:spLocks noChangeArrowheads="1"/>
          </p:cNvSpPr>
          <p:nvPr/>
        </p:nvSpPr>
        <p:spPr bwMode="auto">
          <a:xfrm>
            <a:off x="4422775" y="6550025"/>
            <a:ext cx="4721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400"/>
              <a:t>Image: </a:t>
            </a:r>
            <a:r>
              <a:rPr lang="en-US" sz="1400">
                <a:hlinkClick r:id="rId2"/>
              </a:rPr>
              <a:t>http://www.flickr.com/photos/igorms/136916757/ </a:t>
            </a:r>
            <a:endParaRPr lang="en-US" sz="1400"/>
          </a:p>
        </p:txBody>
      </p:sp>
      <p:pic>
        <p:nvPicPr>
          <p:cNvPr id="54277" name="Picture 4" descr="http://farm1.static.flickr.com/47/136916757_8237b4a9f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667000"/>
            <a:ext cx="47625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4" descr="http://farm1.static.flickr.com/47/136916757_8237b4a9f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3657600"/>
            <a:ext cx="2008188"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26648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533400"/>
            <a:ext cx="8229600" cy="4983163"/>
          </a:xfrm>
        </p:spPr>
        <p:txBody>
          <a:bodyPr/>
          <a:lstStyle/>
          <a:p>
            <a:pPr marL="0">
              <a:buFont typeface="Arial" charset="0"/>
              <a:buNone/>
              <a:defRPr/>
            </a:pPr>
            <a:r>
              <a:rPr lang="en-US" b="1" dirty="0" smtClean="0">
                <a:solidFill>
                  <a:schemeClr val="tx2">
                    <a:lumMod val="75000"/>
                  </a:schemeClr>
                </a:solidFill>
              </a:rPr>
              <a:t>Why do we get different, distance-dependent interpretations of hybrid images?</a:t>
            </a:r>
            <a:endParaRPr lang="en-US" b="1" dirty="0">
              <a:solidFill>
                <a:schemeClr val="tx2">
                  <a:lumMod val="75000"/>
                </a:schemeClr>
              </a:solidFill>
            </a:endParaRPr>
          </a:p>
        </p:txBody>
      </p:sp>
      <p:pic>
        <p:nvPicPr>
          <p:cNvPr id="55299"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l="40038"/>
          <a:stretch>
            <a:fillRect/>
          </a:stretch>
        </p:blipFill>
        <p:spPr bwMode="auto">
          <a:xfrm>
            <a:off x="381000" y="2209800"/>
            <a:ext cx="40389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3383" r="74422" b="49260"/>
          <a:stretch>
            <a:fillRect/>
          </a:stretch>
        </p:blipFill>
        <p:spPr bwMode="auto">
          <a:xfrm>
            <a:off x="6553200" y="1981200"/>
            <a:ext cx="169068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2" descr="C:\Users\Hoiem\Documents\Classes\Computational Photography - Fall 2010\projects\hybrid\teaser.jpg"/>
          <p:cNvPicPr>
            <a:picLocks noChangeAspect="1" noChangeArrowheads="1"/>
          </p:cNvPicPr>
          <p:nvPr/>
        </p:nvPicPr>
        <p:blipFill>
          <a:blip r:embed="rId2">
            <a:extLst>
              <a:ext uri="{28A0092B-C50C-407E-A947-70E740481C1C}">
                <a14:useLocalDpi xmlns:a14="http://schemas.microsoft.com/office/drawing/2010/main" val="0"/>
              </a:ext>
            </a:extLst>
          </a:blip>
          <a:srcRect t="54123" r="74422" b="3593"/>
          <a:stretch>
            <a:fillRect/>
          </a:stretch>
        </p:blipFill>
        <p:spPr bwMode="auto">
          <a:xfrm>
            <a:off x="6629400" y="4800600"/>
            <a:ext cx="152400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TextBox 12"/>
          <p:cNvSpPr txBox="1">
            <a:spLocks noChangeArrowheads="1"/>
          </p:cNvSpPr>
          <p:nvPr/>
        </p:nvSpPr>
        <p:spPr bwMode="auto">
          <a:xfrm>
            <a:off x="5181600" y="3962400"/>
            <a:ext cx="4349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3200" b="1"/>
              <a:t>?</a:t>
            </a:r>
          </a:p>
        </p:txBody>
      </p:sp>
      <p:cxnSp>
        <p:nvCxnSpPr>
          <p:cNvPr id="15" name="Straight Arrow Connector 14"/>
          <p:cNvCxnSpPr/>
          <p:nvPr/>
        </p:nvCxnSpPr>
        <p:spPr>
          <a:xfrm flipV="1">
            <a:off x="4648200" y="3276600"/>
            <a:ext cx="1752600" cy="9144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724400" y="4343400"/>
            <a:ext cx="1828800" cy="838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360121395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pPr eaLnBrk="1" hangingPunct="1"/>
            <a:r>
              <a:rPr lang="en-US" smtClean="0">
                <a:ea typeface="ＭＳ Ｐゴシック" pitchFamily="-83" charset="-128"/>
                <a:cs typeface="ＭＳ Ｐゴシック" pitchFamily="-83" charset="-128"/>
              </a:rPr>
              <a:t>Speeding up convolution</a:t>
            </a:r>
          </a:p>
        </p:txBody>
      </p:sp>
      <p:sp>
        <p:nvSpPr>
          <p:cNvPr id="59395" name="Content Placeholder 2"/>
          <p:cNvSpPr>
            <a:spLocks noGrp="1"/>
          </p:cNvSpPr>
          <p:nvPr>
            <p:ph idx="1"/>
          </p:nvPr>
        </p:nvSpPr>
        <p:spPr>
          <a:xfrm>
            <a:off x="457200" y="1600200"/>
            <a:ext cx="8686800" cy="4525963"/>
          </a:xfrm>
        </p:spPr>
        <p:txBody>
          <a:bodyPr/>
          <a:lstStyle/>
          <a:p>
            <a:pPr eaLnBrk="1" hangingPunct="1"/>
            <a:r>
              <a:rPr lang="en-US" dirty="0" smtClean="0">
                <a:ea typeface="ＭＳ Ｐゴシック" pitchFamily="-83" charset="-128"/>
                <a:cs typeface="ＭＳ Ｐゴシック" pitchFamily="-83" charset="-128"/>
              </a:rPr>
              <a:t>Separate into 1-d passes</a:t>
            </a:r>
          </a:p>
          <a:p>
            <a:pPr lvl="1" eaLnBrk="1" hangingPunct="1"/>
            <a:r>
              <a:rPr lang="en-US" dirty="0" smtClean="0"/>
              <a:t>First to each row, then to each column</a:t>
            </a:r>
          </a:p>
          <a:p>
            <a:pPr lvl="1" eaLnBrk="1" hangingPunct="1"/>
            <a:r>
              <a:rPr lang="en-US" dirty="0" smtClean="0"/>
              <a:t>Possible if the kernel is dimensionally separable (e.g. box mean filter and </a:t>
            </a:r>
            <a:r>
              <a:rPr lang="en-US" dirty="0" err="1" smtClean="0"/>
              <a:t>gaussian</a:t>
            </a:r>
            <a:r>
              <a:rPr lang="en-US" dirty="0" smtClean="0"/>
              <a:t> filter), i.e. if </a:t>
            </a:r>
            <a:r>
              <a:rPr lang="en-US" dirty="0" smtClean="0">
                <a:solidFill>
                  <a:schemeClr val="tx1"/>
                </a:solidFill>
              </a:rPr>
              <a:t>H=H</a:t>
            </a:r>
            <a:r>
              <a:rPr lang="en-US" baseline="-25000" dirty="0" smtClean="0">
                <a:solidFill>
                  <a:schemeClr val="tx1"/>
                </a:solidFill>
              </a:rPr>
              <a:t>1</a:t>
            </a:r>
            <a:r>
              <a:rPr lang="en-US" dirty="0" smtClean="0">
                <a:solidFill>
                  <a:schemeClr val="tx1"/>
                </a:solidFill>
              </a:rPr>
              <a:t> * H</a:t>
            </a:r>
            <a:r>
              <a:rPr lang="en-US" baseline="-25000" dirty="0" smtClean="0">
                <a:solidFill>
                  <a:schemeClr val="tx1"/>
                </a:solidFill>
              </a:rPr>
              <a:t>2</a:t>
            </a:r>
            <a:r>
              <a:rPr lang="en-US" dirty="0" smtClean="0"/>
              <a:t>, then </a:t>
            </a:r>
            <a:r>
              <a:rPr lang="en-US" dirty="0" smtClean="0">
                <a:solidFill>
                  <a:srgbClr val="000000"/>
                </a:solidFill>
              </a:rPr>
              <a:t>G = F * H = F * (H</a:t>
            </a:r>
            <a:r>
              <a:rPr lang="en-US" baseline="-25000" dirty="0" smtClean="0">
                <a:solidFill>
                  <a:srgbClr val="000000"/>
                </a:solidFill>
              </a:rPr>
              <a:t>1</a:t>
            </a:r>
            <a:r>
              <a:rPr lang="en-US" dirty="0" smtClean="0">
                <a:solidFill>
                  <a:srgbClr val="000000"/>
                </a:solidFill>
              </a:rPr>
              <a:t> * H</a:t>
            </a:r>
            <a:r>
              <a:rPr lang="en-US" baseline="-25000" dirty="0" smtClean="0">
                <a:solidFill>
                  <a:srgbClr val="000000"/>
                </a:solidFill>
              </a:rPr>
              <a:t>2</a:t>
            </a:r>
            <a:r>
              <a:rPr lang="en-US" dirty="0" smtClean="0">
                <a:solidFill>
                  <a:srgbClr val="000000"/>
                </a:solidFill>
              </a:rPr>
              <a:t>) = (F * H</a:t>
            </a:r>
            <a:r>
              <a:rPr lang="en-US" baseline="-25000" dirty="0" smtClean="0">
                <a:solidFill>
                  <a:srgbClr val="000000"/>
                </a:solidFill>
              </a:rPr>
              <a:t>1</a:t>
            </a:r>
            <a:r>
              <a:rPr lang="en-US" dirty="0" smtClean="0">
                <a:solidFill>
                  <a:srgbClr val="000000"/>
                </a:solidFill>
              </a:rPr>
              <a:t>) * H</a:t>
            </a:r>
            <a:r>
              <a:rPr lang="en-US" baseline="-25000" dirty="0" smtClean="0">
                <a:solidFill>
                  <a:srgbClr val="000000"/>
                </a:solidFill>
              </a:rPr>
              <a:t>2</a:t>
            </a:r>
          </a:p>
          <a:p>
            <a:pPr lvl="1" eaLnBrk="1" hangingPunct="1"/>
            <a:endParaRPr lang="en-US" dirty="0" smtClean="0"/>
          </a:p>
        </p:txBody>
      </p:sp>
    </p:spTree>
    <p:extLst>
      <p:ext uri="{BB962C8B-B14F-4D97-AF65-F5344CB8AC3E}">
        <p14:creationId xmlns:p14="http://schemas.microsoft.com/office/powerpoint/2010/main" val="33483175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458200" cy="2209800"/>
          </a:xfrm>
        </p:spPr>
        <p:txBody>
          <a:bodyPr>
            <a:normAutofit/>
          </a:bodyPr>
          <a:lstStyle/>
          <a:p>
            <a:r>
              <a:rPr lang="en-US" sz="2400" dirty="0" smtClean="0"/>
              <a:t>The early human visual system filters images at different frequencies and orientations</a:t>
            </a:r>
          </a:p>
          <a:p>
            <a:r>
              <a:rPr lang="en-US" sz="2400" dirty="0" smtClean="0"/>
              <a:t>Mid frequencies dominate perception</a:t>
            </a:r>
          </a:p>
          <a:p>
            <a:r>
              <a:rPr lang="en-US" sz="2400" dirty="0" smtClean="0"/>
              <a:t>When we see an image from far away, we are effectively subsampling it</a:t>
            </a:r>
          </a:p>
        </p:txBody>
      </p:sp>
      <p:pic>
        <p:nvPicPr>
          <p:cNvPr id="56323" name="Picture 2" descr="http://www.mathworks.co.kr/matlabcentral/fx_files/23253/1/gab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276600"/>
            <a:ext cx="61214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Box 5"/>
          <p:cNvSpPr txBox="1">
            <a:spLocks noChangeArrowheads="1"/>
          </p:cNvSpPr>
          <p:nvPr/>
        </p:nvSpPr>
        <p:spPr bwMode="auto">
          <a:xfrm>
            <a:off x="1447800" y="6248400"/>
            <a:ext cx="5976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a:t>Early Visual Processing: Multi-scale edge and blob filters</a:t>
            </a:r>
          </a:p>
        </p:txBody>
      </p:sp>
      <p:sp>
        <p:nvSpPr>
          <p:cNvPr id="56325" name="Title 6"/>
          <p:cNvSpPr>
            <a:spLocks noGrp="1"/>
          </p:cNvSpPr>
          <p:nvPr>
            <p:ph type="title"/>
          </p:nvPr>
        </p:nvSpPr>
        <p:spPr/>
        <p:txBody>
          <a:bodyPr/>
          <a:lstStyle/>
          <a:p>
            <a:r>
              <a:rPr lang="en-US" smtClean="0"/>
              <a:t>Clues from Human Perception</a:t>
            </a:r>
          </a:p>
        </p:txBody>
      </p:sp>
      <p:sp>
        <p:nvSpPr>
          <p:cNvPr id="2" name="Rectangle 1"/>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3281498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Hybrid Image in FFT</a:t>
            </a:r>
          </a:p>
        </p:txBody>
      </p:sp>
      <p:pic>
        <p:nvPicPr>
          <p:cNvPr id="57347" name="Picture 2"/>
          <p:cNvPicPr>
            <a:picLocks noChangeAspect="1" noChangeArrowheads="1"/>
          </p:cNvPicPr>
          <p:nvPr/>
        </p:nvPicPr>
        <p:blipFill>
          <a:blip r:embed="rId2">
            <a:extLst>
              <a:ext uri="{28A0092B-C50C-407E-A947-70E740481C1C}">
                <a14:useLocalDpi xmlns:a14="http://schemas.microsoft.com/office/drawing/2010/main" val="0"/>
              </a:ext>
            </a:extLst>
          </a:blip>
          <a:srcRect t="14722" r="66875" b="10031"/>
          <a:stretch>
            <a:fillRect/>
          </a:stretch>
        </p:blipFill>
        <p:spPr bwMode="auto">
          <a:xfrm>
            <a:off x="228600" y="1422400"/>
            <a:ext cx="27432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Picture 2"/>
          <p:cNvPicPr>
            <a:picLocks noChangeAspect="1" noChangeArrowheads="1"/>
          </p:cNvPicPr>
          <p:nvPr/>
        </p:nvPicPr>
        <p:blipFill>
          <a:blip r:embed="rId2">
            <a:extLst>
              <a:ext uri="{28A0092B-C50C-407E-A947-70E740481C1C}">
                <a14:useLocalDpi xmlns:a14="http://schemas.microsoft.com/office/drawing/2010/main" val="0"/>
              </a:ext>
            </a:extLst>
          </a:blip>
          <a:srcRect l="34045" t="13086" r="626" b="10031"/>
          <a:stretch>
            <a:fillRect/>
          </a:stretch>
        </p:blipFill>
        <p:spPr bwMode="auto">
          <a:xfrm>
            <a:off x="3505200" y="1422400"/>
            <a:ext cx="54102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qual 5"/>
          <p:cNvSpPr/>
          <p:nvPr/>
        </p:nvSpPr>
        <p:spPr>
          <a:xfrm>
            <a:off x="3124200" y="3098800"/>
            <a:ext cx="3048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57350" name="TextBox 6"/>
          <p:cNvSpPr txBox="1">
            <a:spLocks noChangeArrowheads="1"/>
          </p:cNvSpPr>
          <p:nvPr/>
        </p:nvSpPr>
        <p:spPr bwMode="auto">
          <a:xfrm>
            <a:off x="762000" y="1041400"/>
            <a:ext cx="1557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Hybrid Image</a:t>
            </a:r>
          </a:p>
        </p:txBody>
      </p:sp>
      <p:sp>
        <p:nvSpPr>
          <p:cNvPr id="57351" name="TextBox 7"/>
          <p:cNvSpPr txBox="1">
            <a:spLocks noChangeArrowheads="1"/>
          </p:cNvSpPr>
          <p:nvPr/>
        </p:nvSpPr>
        <p:spPr bwMode="auto">
          <a:xfrm>
            <a:off x="3505200" y="1041400"/>
            <a:ext cx="213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Low-passed Image</a:t>
            </a:r>
          </a:p>
        </p:txBody>
      </p:sp>
      <p:sp>
        <p:nvSpPr>
          <p:cNvPr id="57352" name="TextBox 8"/>
          <p:cNvSpPr txBox="1">
            <a:spLocks noChangeArrowheads="1"/>
          </p:cNvSpPr>
          <p:nvPr/>
        </p:nvSpPr>
        <p:spPr bwMode="auto">
          <a:xfrm>
            <a:off x="6248400" y="1041400"/>
            <a:ext cx="2185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High-passed Image</a:t>
            </a:r>
          </a:p>
        </p:txBody>
      </p:sp>
      <p:sp>
        <p:nvSpPr>
          <p:cNvPr id="11" name="Plus 10"/>
          <p:cNvSpPr/>
          <p:nvPr/>
        </p:nvSpPr>
        <p:spPr>
          <a:xfrm>
            <a:off x="5715000" y="1041400"/>
            <a:ext cx="381000"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 name="Picture 2" descr="C:\Users\Hoiem\Documents\Classes\Computational Photography - Fall 2010\projects\hybrid\teaser.jpg"/>
          <p:cNvPicPr>
            <a:picLocks noChangeAspect="1" noChangeArrowheads="1"/>
          </p:cNvPicPr>
          <p:nvPr/>
        </p:nvPicPr>
        <p:blipFill>
          <a:blip r:embed="rId3">
            <a:extLst>
              <a:ext uri="{28A0092B-C50C-407E-A947-70E740481C1C}">
                <a14:useLocalDpi xmlns:a14="http://schemas.microsoft.com/office/drawing/2010/main" val="0"/>
              </a:ext>
            </a:extLst>
          </a:blip>
          <a:srcRect l="40038"/>
          <a:stretch>
            <a:fillRect/>
          </a:stretch>
        </p:blipFill>
        <p:spPr bwMode="auto">
          <a:xfrm>
            <a:off x="782638" y="5172855"/>
            <a:ext cx="1536700" cy="1685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C:\Users\Hoiem\Documents\Classes\Computational Photography - Fall 2010\projects\hybrid\teaser.jpg"/>
          <p:cNvPicPr>
            <a:picLocks noChangeAspect="1" noChangeArrowheads="1"/>
          </p:cNvPicPr>
          <p:nvPr/>
        </p:nvPicPr>
        <p:blipFill>
          <a:blip r:embed="rId3">
            <a:extLst>
              <a:ext uri="{28A0092B-C50C-407E-A947-70E740481C1C}">
                <a14:useLocalDpi xmlns:a14="http://schemas.microsoft.com/office/drawing/2010/main" val="0"/>
              </a:ext>
            </a:extLst>
          </a:blip>
          <a:srcRect t="3383" r="74422" b="49260"/>
          <a:stretch>
            <a:fillRect/>
          </a:stretch>
        </p:blipFill>
        <p:spPr bwMode="auto">
          <a:xfrm>
            <a:off x="6919912" y="5147455"/>
            <a:ext cx="11375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Users\Hoiem\Documents\Classes\Computational Photography - Fall 2010\projects\hybrid\teaser.jpg"/>
          <p:cNvPicPr>
            <a:picLocks noChangeAspect="1" noChangeArrowheads="1"/>
          </p:cNvPicPr>
          <p:nvPr/>
        </p:nvPicPr>
        <p:blipFill>
          <a:blip r:embed="rId3">
            <a:extLst>
              <a:ext uri="{28A0092B-C50C-407E-A947-70E740481C1C}">
                <a14:useLocalDpi xmlns:a14="http://schemas.microsoft.com/office/drawing/2010/main" val="0"/>
              </a:ext>
            </a:extLst>
          </a:blip>
          <a:srcRect t="54123" r="74422" b="3593"/>
          <a:stretch>
            <a:fillRect/>
          </a:stretch>
        </p:blipFill>
        <p:spPr bwMode="auto">
          <a:xfrm>
            <a:off x="4388039" y="5172855"/>
            <a:ext cx="1250761"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261726818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a:xfrm>
            <a:off x="457200" y="112712"/>
            <a:ext cx="8229600" cy="4906963"/>
          </a:xfrm>
        </p:spPr>
        <p:txBody>
          <a:bodyPr/>
          <a:lstStyle/>
          <a:p>
            <a:pPr marL="0">
              <a:buFont typeface="Arial" charset="0"/>
              <a:buNone/>
              <a:defRPr/>
            </a:pPr>
            <a:r>
              <a:rPr lang="en-US" b="1" dirty="0" smtClean="0">
                <a:solidFill>
                  <a:schemeClr val="tx2">
                    <a:lumMod val="75000"/>
                  </a:schemeClr>
                </a:solidFill>
              </a:rPr>
              <a:t>Why does image compression work so well?</a:t>
            </a:r>
            <a:endParaRPr lang="en-US" b="1" dirty="0">
              <a:solidFill>
                <a:schemeClr val="tx2">
                  <a:lumMod val="75000"/>
                </a:schemeClr>
              </a:solidFill>
            </a:endParaRPr>
          </a:p>
        </p:txBody>
      </p:sp>
      <p:pic>
        <p:nvPicPr>
          <p:cNvPr id="2" name="Picture 1" descr="toto.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326" y="929218"/>
            <a:ext cx="2094684" cy="2110316"/>
          </a:xfrm>
          <a:prstGeom prst="rect">
            <a:avLst/>
          </a:prstGeom>
        </p:spPr>
      </p:pic>
      <p:pic>
        <p:nvPicPr>
          <p:cNvPr id="3" name="Picture 2" descr="Screen Shot 2015-01-05 at 12.38.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1" y="929218"/>
            <a:ext cx="2094684" cy="2110316"/>
          </a:xfrm>
          <a:prstGeom prst="rect">
            <a:avLst/>
          </a:prstGeom>
        </p:spPr>
      </p:pic>
      <p:sp>
        <p:nvSpPr>
          <p:cNvPr id="4" name="Rectangle 3"/>
          <p:cNvSpPr/>
          <p:nvPr/>
        </p:nvSpPr>
        <p:spPr>
          <a:xfrm>
            <a:off x="914400" y="3047984"/>
            <a:ext cx="2094685" cy="369332"/>
          </a:xfrm>
          <a:prstGeom prst="rect">
            <a:avLst/>
          </a:prstGeom>
        </p:spPr>
        <p:txBody>
          <a:bodyPr wrap="square">
            <a:spAutoFit/>
          </a:bodyPr>
          <a:lstStyle/>
          <a:p>
            <a:pPr algn="ctr"/>
            <a:r>
              <a:rPr lang="en-US" b="1" dirty="0" smtClean="0">
                <a:solidFill>
                  <a:schemeClr val="tx2">
                    <a:lumMod val="75000"/>
                  </a:schemeClr>
                </a:solidFill>
              </a:rPr>
              <a:t>143 </a:t>
            </a:r>
            <a:r>
              <a:rPr lang="en-US" b="1" dirty="0" err="1" smtClean="0">
                <a:solidFill>
                  <a:schemeClr val="tx2">
                    <a:lumMod val="75000"/>
                  </a:schemeClr>
                </a:solidFill>
              </a:rPr>
              <a:t>kB</a:t>
            </a:r>
            <a:r>
              <a:rPr lang="en-US" b="1" dirty="0" smtClean="0">
                <a:solidFill>
                  <a:schemeClr val="tx2">
                    <a:lumMod val="75000"/>
                  </a:schemeClr>
                </a:solidFill>
              </a:rPr>
              <a:t> PNG</a:t>
            </a:r>
            <a:endParaRPr lang="en-US" dirty="0"/>
          </a:p>
        </p:txBody>
      </p:sp>
      <p:sp>
        <p:nvSpPr>
          <p:cNvPr id="10" name="Rectangle 9"/>
          <p:cNvSpPr/>
          <p:nvPr/>
        </p:nvSpPr>
        <p:spPr>
          <a:xfrm>
            <a:off x="5140326" y="3056451"/>
            <a:ext cx="2091891" cy="369332"/>
          </a:xfrm>
          <a:prstGeom prst="rect">
            <a:avLst/>
          </a:prstGeom>
        </p:spPr>
        <p:txBody>
          <a:bodyPr wrap="square">
            <a:spAutoFit/>
          </a:bodyPr>
          <a:lstStyle/>
          <a:p>
            <a:pPr algn="ctr"/>
            <a:r>
              <a:rPr lang="en-US" b="1" dirty="0" smtClean="0">
                <a:solidFill>
                  <a:schemeClr val="tx2">
                    <a:lumMod val="75000"/>
                  </a:schemeClr>
                </a:solidFill>
              </a:rPr>
              <a:t>14 </a:t>
            </a:r>
            <a:r>
              <a:rPr lang="en-US" b="1" dirty="0" err="1" smtClean="0">
                <a:solidFill>
                  <a:schemeClr val="tx2">
                    <a:lumMod val="75000"/>
                  </a:schemeClr>
                </a:solidFill>
              </a:rPr>
              <a:t>kB</a:t>
            </a:r>
            <a:r>
              <a:rPr lang="en-US" b="1" dirty="0" smtClean="0">
                <a:solidFill>
                  <a:schemeClr val="tx2">
                    <a:lumMod val="75000"/>
                  </a:schemeClr>
                </a:solidFill>
              </a:rPr>
              <a:t> JPG</a:t>
            </a:r>
            <a:endParaRPr lang="en-US" dirty="0"/>
          </a:p>
        </p:txBody>
      </p:sp>
      <p:pic>
        <p:nvPicPr>
          <p:cNvPr id="5" name="Picture 4" descr="iu.jp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2104" y="4229101"/>
            <a:ext cx="2150113" cy="2238272"/>
          </a:xfrm>
          <a:prstGeom prst="rect">
            <a:avLst/>
          </a:prstGeom>
        </p:spPr>
      </p:pic>
      <p:pic>
        <p:nvPicPr>
          <p:cNvPr id="11" name="Picture 10" descr="iu.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4229100"/>
            <a:ext cx="2094685" cy="2180572"/>
          </a:xfrm>
          <a:prstGeom prst="rect">
            <a:avLst/>
          </a:prstGeom>
        </p:spPr>
      </p:pic>
      <p:sp>
        <p:nvSpPr>
          <p:cNvPr id="12" name="Rectangle 11"/>
          <p:cNvSpPr/>
          <p:nvPr/>
        </p:nvSpPr>
        <p:spPr>
          <a:xfrm>
            <a:off x="1007531" y="6350443"/>
            <a:ext cx="2094685" cy="369332"/>
          </a:xfrm>
          <a:prstGeom prst="rect">
            <a:avLst/>
          </a:prstGeom>
        </p:spPr>
        <p:txBody>
          <a:bodyPr wrap="square">
            <a:spAutoFit/>
          </a:bodyPr>
          <a:lstStyle/>
          <a:p>
            <a:pPr algn="ctr"/>
            <a:r>
              <a:rPr lang="en-US" b="1" dirty="0" smtClean="0">
                <a:solidFill>
                  <a:schemeClr val="tx2">
                    <a:lumMod val="75000"/>
                  </a:schemeClr>
                </a:solidFill>
              </a:rPr>
              <a:t>150 </a:t>
            </a:r>
            <a:r>
              <a:rPr lang="en-US" b="1" dirty="0" err="1" smtClean="0">
                <a:solidFill>
                  <a:schemeClr val="tx2">
                    <a:lumMod val="75000"/>
                  </a:schemeClr>
                </a:solidFill>
              </a:rPr>
              <a:t>kB</a:t>
            </a:r>
            <a:r>
              <a:rPr lang="en-US" b="1" dirty="0" smtClean="0">
                <a:solidFill>
                  <a:schemeClr val="tx2">
                    <a:lumMod val="75000"/>
                  </a:schemeClr>
                </a:solidFill>
              </a:rPr>
              <a:t> PNG</a:t>
            </a:r>
            <a:endParaRPr lang="en-US" dirty="0"/>
          </a:p>
        </p:txBody>
      </p:sp>
      <p:sp>
        <p:nvSpPr>
          <p:cNvPr id="13" name="Rectangle 12"/>
          <p:cNvSpPr/>
          <p:nvPr/>
        </p:nvSpPr>
        <p:spPr>
          <a:xfrm>
            <a:off x="5143119" y="6350443"/>
            <a:ext cx="2091891" cy="369332"/>
          </a:xfrm>
          <a:prstGeom prst="rect">
            <a:avLst/>
          </a:prstGeom>
        </p:spPr>
        <p:txBody>
          <a:bodyPr wrap="square">
            <a:spAutoFit/>
          </a:bodyPr>
          <a:lstStyle/>
          <a:p>
            <a:pPr algn="ctr"/>
            <a:r>
              <a:rPr lang="en-US" b="1" dirty="0" smtClean="0">
                <a:solidFill>
                  <a:schemeClr val="tx2">
                    <a:lumMod val="75000"/>
                  </a:schemeClr>
                </a:solidFill>
              </a:rPr>
              <a:t>15 </a:t>
            </a:r>
            <a:r>
              <a:rPr lang="en-US" b="1" dirty="0" err="1" smtClean="0"/>
              <a:t>kB</a:t>
            </a:r>
            <a:r>
              <a:rPr lang="en-US" b="1" dirty="0" smtClean="0"/>
              <a:t> </a:t>
            </a:r>
            <a:r>
              <a:rPr lang="en-US" b="1" dirty="0" smtClean="0">
                <a:solidFill>
                  <a:schemeClr val="tx2">
                    <a:lumMod val="75000"/>
                  </a:schemeClr>
                </a:solidFill>
              </a:rPr>
              <a:t>JPG</a:t>
            </a:r>
            <a:endParaRPr lang="en-US" dirty="0"/>
          </a:p>
        </p:txBody>
      </p:sp>
      <p:sp>
        <p:nvSpPr>
          <p:cNvPr id="14" name="Content Placeholder 2"/>
          <p:cNvSpPr txBox="1">
            <a:spLocks/>
          </p:cNvSpPr>
          <p:nvPr/>
        </p:nvSpPr>
        <p:spPr bwMode="auto">
          <a:xfrm>
            <a:off x="516467" y="3567109"/>
            <a:ext cx="8229600" cy="996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buFont typeface="Arial" charset="0"/>
              <a:buNone/>
              <a:defRPr/>
            </a:pPr>
            <a:r>
              <a:rPr lang="en-US" b="1" dirty="0" smtClean="0">
                <a:solidFill>
                  <a:schemeClr val="tx2">
                    <a:lumMod val="75000"/>
                  </a:schemeClr>
                </a:solidFill>
              </a:rPr>
              <a:t>(except when it doesn't?)</a:t>
            </a:r>
            <a:endParaRPr lang="en-US" b="1" dirty="0">
              <a:solidFill>
                <a:schemeClr val="tx2">
                  <a:lumMod val="75000"/>
                </a:schemeClr>
              </a:solidFill>
            </a:endParaRPr>
          </a:p>
        </p:txBody>
      </p:sp>
    </p:spTree>
    <p:extLst>
      <p:ext uri="{BB962C8B-B14F-4D97-AF65-F5344CB8AC3E}">
        <p14:creationId xmlns:p14="http://schemas.microsoft.com/office/powerpoint/2010/main" val="108740055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Title 1"/>
          <p:cNvSpPr>
            <a:spLocks noGrp="1"/>
          </p:cNvSpPr>
          <p:nvPr>
            <p:ph type="title"/>
          </p:nvPr>
        </p:nvSpPr>
        <p:spPr/>
        <p:txBody>
          <a:bodyPr/>
          <a:lstStyle/>
          <a:p>
            <a:r>
              <a:rPr lang="en-US">
                <a:latin typeface="Calibri" charset="0"/>
              </a:rPr>
              <a:t>Things to Remember</a:t>
            </a:r>
          </a:p>
        </p:txBody>
      </p:sp>
      <p:sp>
        <p:nvSpPr>
          <p:cNvPr id="70659" name="Content Placeholder 2"/>
          <p:cNvSpPr>
            <a:spLocks noGrp="1"/>
          </p:cNvSpPr>
          <p:nvPr>
            <p:ph idx="1"/>
          </p:nvPr>
        </p:nvSpPr>
        <p:spPr>
          <a:xfrm>
            <a:off x="457200" y="990600"/>
            <a:ext cx="6096000" cy="5135563"/>
          </a:xfrm>
        </p:spPr>
        <p:txBody>
          <a:bodyPr>
            <a:normAutofit fontScale="85000" lnSpcReduction="20000"/>
          </a:bodyPr>
          <a:lstStyle/>
          <a:p>
            <a:pPr>
              <a:defRPr/>
            </a:pPr>
            <a:r>
              <a:rPr lang="en-US" dirty="0" smtClean="0">
                <a:ea typeface="+mn-ea"/>
              </a:rPr>
              <a:t>Sometimes it makes sense to think of images and filtering in the frequency domain</a:t>
            </a:r>
          </a:p>
          <a:p>
            <a:pPr lvl="1">
              <a:defRPr/>
            </a:pPr>
            <a:r>
              <a:rPr lang="en-US" dirty="0" smtClean="0">
                <a:ea typeface="+mn-ea"/>
              </a:rPr>
              <a:t>Fourier analysis</a:t>
            </a:r>
          </a:p>
          <a:p>
            <a:pPr>
              <a:defRPr/>
            </a:pPr>
            <a:endParaRPr lang="en-US" dirty="0" smtClean="0">
              <a:ea typeface="+mn-ea"/>
            </a:endParaRPr>
          </a:p>
          <a:p>
            <a:pPr>
              <a:defRPr/>
            </a:pPr>
            <a:r>
              <a:rPr lang="en-US" dirty="0" smtClean="0">
                <a:ea typeface="+mn-ea"/>
              </a:rPr>
              <a:t>Can be faster to filter using FFT for large images (N log N vs. N</a:t>
            </a:r>
            <a:r>
              <a:rPr lang="en-US" baseline="30000" dirty="0" smtClean="0">
                <a:ea typeface="+mn-ea"/>
              </a:rPr>
              <a:t>2</a:t>
            </a:r>
            <a:r>
              <a:rPr lang="en-US" dirty="0" smtClean="0">
                <a:ea typeface="+mn-ea"/>
              </a:rPr>
              <a:t> for auto-correlation)</a:t>
            </a:r>
          </a:p>
          <a:p>
            <a:pPr>
              <a:defRPr/>
            </a:pPr>
            <a:endParaRPr lang="en-US" dirty="0" smtClean="0">
              <a:ea typeface="+mn-ea"/>
            </a:endParaRPr>
          </a:p>
          <a:p>
            <a:pPr>
              <a:defRPr/>
            </a:pPr>
            <a:r>
              <a:rPr lang="en-US" dirty="0" smtClean="0">
                <a:ea typeface="+mn-ea"/>
              </a:rPr>
              <a:t>Images are mostly smooth</a:t>
            </a:r>
          </a:p>
          <a:p>
            <a:pPr lvl="1">
              <a:defRPr/>
            </a:pPr>
            <a:r>
              <a:rPr lang="en-US" dirty="0" smtClean="0">
                <a:ea typeface="+mn-ea"/>
              </a:rPr>
              <a:t>Basis for compression</a:t>
            </a:r>
          </a:p>
          <a:p>
            <a:pPr>
              <a:defRPr/>
            </a:pPr>
            <a:endParaRPr lang="en-US" dirty="0" smtClean="0">
              <a:ea typeface="+mn-ea"/>
            </a:endParaRPr>
          </a:p>
          <a:p>
            <a:pPr>
              <a:defRPr/>
            </a:pPr>
            <a:r>
              <a:rPr lang="en-US" dirty="0" smtClean="0">
                <a:ea typeface="+mn-ea"/>
              </a:rPr>
              <a:t>Remember to low-pass before sampling</a:t>
            </a:r>
          </a:p>
          <a:p>
            <a:pPr>
              <a:defRPr/>
            </a:pPr>
            <a:endParaRPr lang="en-US" dirty="0" smtClean="0">
              <a:ea typeface="+mn-ea"/>
            </a:endParaRPr>
          </a:p>
          <a:p>
            <a:pPr>
              <a:defRPr/>
            </a:pPr>
            <a:endParaRPr lang="en-US" dirty="0" smtClean="0">
              <a:ea typeface="+mn-ea"/>
            </a:endParaRPr>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l="38501" t="61481" r="40927" b="5122"/>
          <a:stretch>
            <a:fillRect/>
          </a:stretch>
        </p:blipFill>
        <p:spPr bwMode="auto">
          <a:xfrm>
            <a:off x="6977063" y="1111250"/>
            <a:ext cx="1585912"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76200"/>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Down Arrow 6"/>
          <p:cNvSpPr/>
          <p:nvPr/>
        </p:nvSpPr>
        <p:spPr>
          <a:xfrm>
            <a:off x="7664450" y="762000"/>
            <a:ext cx="22860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8" name="Picture 2" descr="C:\Users\Hoiem\Documents\Classes\Computational Photography - Fall 2010\lectures\demos\fftims\flowers_fft.png"/>
          <p:cNvPicPr>
            <a:picLocks noChangeArrowheads="1"/>
          </p:cNvPicPr>
          <p:nvPr/>
        </p:nvPicPr>
        <p:blipFill>
          <a:blip r:embed="rId4">
            <a:extLst>
              <a:ext uri="{28A0092B-C50C-407E-A947-70E740481C1C}">
                <a14:useLocalDpi xmlns:a14="http://schemas.microsoft.com/office/drawing/2010/main" val="0"/>
              </a:ext>
            </a:extLst>
          </a:blip>
          <a:srcRect l="29167" t="8333" r="26042" b="12500"/>
          <a:stretch>
            <a:fillRect/>
          </a:stretch>
        </p:blipFill>
        <p:spPr bwMode="auto">
          <a:xfrm>
            <a:off x="7239000" y="40386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sine-sample-5"/>
          <p:cNvPicPr>
            <a:picLocks noChangeAspect="1" noChangeArrowheads="1"/>
          </p:cNvPicPr>
          <p:nvPr/>
        </p:nvPicPr>
        <p:blipFill>
          <a:blip r:embed="rId5">
            <a:extLst>
              <a:ext uri="{28A0092B-C50C-407E-A947-70E740481C1C}">
                <a14:useLocalDpi xmlns:a14="http://schemas.microsoft.com/office/drawing/2010/main" val="0"/>
              </a:ext>
            </a:extLst>
          </a:blip>
          <a:srcRect l="41235"/>
          <a:stretch>
            <a:fillRect/>
          </a:stretch>
        </p:blipFill>
        <p:spPr bwMode="auto">
          <a:xfrm>
            <a:off x="6629400" y="5334000"/>
            <a:ext cx="22860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7210043" y="6501368"/>
            <a:ext cx="1961219" cy="369332"/>
          </a:xfrm>
          <a:prstGeom prst="rect">
            <a:avLst/>
          </a:prstGeom>
        </p:spPr>
        <p:txBody>
          <a:bodyPr wrap="none">
            <a:spAutoFit/>
          </a:bodyPr>
          <a:lstStyle/>
          <a:p>
            <a:r>
              <a:rPr lang="en-US" dirty="0" smtClean="0"/>
              <a:t>Slide credit: </a:t>
            </a:r>
            <a:r>
              <a:rPr lang="en-US" dirty="0" err="1" smtClean="0"/>
              <a:t>Hoiem</a:t>
            </a:r>
            <a:endParaRPr lang="en-US" dirty="0"/>
          </a:p>
        </p:txBody>
      </p:sp>
    </p:spTree>
    <p:extLst>
      <p:ext uri="{BB962C8B-B14F-4D97-AF65-F5344CB8AC3E}">
        <p14:creationId xmlns:p14="http://schemas.microsoft.com/office/powerpoint/2010/main" val="24465504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65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065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65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59">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pPr eaLnBrk="1" hangingPunct="1"/>
            <a:endParaRPr lang="en-US">
              <a:ea typeface="ＭＳ Ｐゴシック" pitchFamily="-83" charset="-128"/>
              <a:cs typeface="ＭＳ Ｐゴシック" pitchFamily="-83" charset="-128"/>
            </a:endParaRPr>
          </a:p>
        </p:txBody>
      </p:sp>
      <p:sp>
        <p:nvSpPr>
          <p:cNvPr id="60419" name="Content Placeholder 2"/>
          <p:cNvSpPr>
            <a:spLocks noGrp="1"/>
          </p:cNvSpPr>
          <p:nvPr>
            <p:ph idx="1"/>
          </p:nvPr>
        </p:nvSpPr>
        <p:spPr/>
        <p:txBody>
          <a:bodyPr/>
          <a:lstStyle/>
          <a:p>
            <a:pPr eaLnBrk="1" hangingPunct="1"/>
            <a:endParaRPr lang="en-US">
              <a:ea typeface="ＭＳ Ｐゴシック" pitchFamily="-83" charset="-128"/>
              <a:cs typeface="ＭＳ Ｐゴシック" pitchFamily="-83" charset="-128"/>
            </a:endParaRPr>
          </a:p>
        </p:txBody>
      </p:sp>
      <p:pic>
        <p:nvPicPr>
          <p:cNvPr id="60420" name="Picture 3"/>
          <p:cNvPicPr>
            <a:picLocks noChangeAspect="1"/>
          </p:cNvPicPr>
          <p:nvPr/>
        </p:nvPicPr>
        <p:blipFill>
          <a:blip r:embed="rId2"/>
          <a:srcRect/>
          <a:stretch>
            <a:fillRect/>
          </a:stretch>
        </p:blipFill>
        <p:spPr bwMode="auto">
          <a:xfrm>
            <a:off x="457200" y="914400"/>
            <a:ext cx="8426450" cy="5213350"/>
          </a:xfrm>
          <a:prstGeom prst="rect">
            <a:avLst/>
          </a:prstGeom>
          <a:noFill/>
          <a:ln w="9525">
            <a:noFill/>
            <a:miter lim="800000"/>
            <a:headEnd/>
            <a:tailEnd/>
          </a:ln>
        </p:spPr>
      </p:pic>
    </p:spTree>
    <p:extLst>
      <p:ext uri="{BB962C8B-B14F-4D97-AF65-F5344CB8AC3E}">
        <p14:creationId xmlns:p14="http://schemas.microsoft.com/office/powerpoint/2010/main" val="27368915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pPr eaLnBrk="1" hangingPunct="1"/>
            <a:endParaRPr lang="en-US">
              <a:ea typeface="ＭＳ Ｐゴシック" pitchFamily="-83" charset="-128"/>
              <a:cs typeface="ＭＳ Ｐゴシック" pitchFamily="-83" charset="-128"/>
            </a:endParaRPr>
          </a:p>
        </p:txBody>
      </p:sp>
      <p:pic>
        <p:nvPicPr>
          <p:cNvPr id="61443" name="Picture 4" descr="kodim08.png"/>
          <p:cNvPicPr>
            <a:picLocks noChangeAspect="1"/>
          </p:cNvPicPr>
          <p:nvPr/>
        </p:nvPicPr>
        <p:blipFill>
          <a:blip r:embed="rId2"/>
          <a:stretch>
            <a:fillRect/>
          </a:stretch>
        </p:blipFill>
        <p:spPr bwMode="auto">
          <a:xfrm>
            <a:off x="0" y="2286000"/>
            <a:ext cx="2286000" cy="2667000"/>
          </a:xfrm>
          <a:prstGeom prst="rect">
            <a:avLst/>
          </a:prstGeom>
          <a:noFill/>
          <a:ln w="9525">
            <a:noFill/>
            <a:miter lim="800000"/>
            <a:headEnd/>
            <a:tailEnd/>
          </a:ln>
        </p:spPr>
      </p:pic>
      <p:pic>
        <p:nvPicPr>
          <p:cNvPr id="61444" name="Picture 5" descr="kodim08-2.png"/>
          <p:cNvPicPr>
            <a:picLocks noChangeAspect="1"/>
          </p:cNvPicPr>
          <p:nvPr/>
        </p:nvPicPr>
        <p:blipFill>
          <a:blip r:embed="rId3"/>
          <a:stretch>
            <a:fillRect/>
          </a:stretch>
        </p:blipFill>
        <p:spPr bwMode="auto">
          <a:xfrm>
            <a:off x="3276600" y="457200"/>
            <a:ext cx="2390775" cy="2795588"/>
          </a:xfrm>
          <a:prstGeom prst="rect">
            <a:avLst/>
          </a:prstGeom>
          <a:noFill/>
          <a:ln w="9525">
            <a:noFill/>
            <a:miter lim="800000"/>
            <a:headEnd/>
            <a:tailEnd/>
          </a:ln>
        </p:spPr>
      </p:pic>
      <p:pic>
        <p:nvPicPr>
          <p:cNvPr id="61445" name="Picture 6" descr="kodim08-22.png"/>
          <p:cNvPicPr>
            <a:picLocks noChangeAspect="1"/>
          </p:cNvPicPr>
          <p:nvPr/>
        </p:nvPicPr>
        <p:blipFill>
          <a:blip r:embed="rId4"/>
          <a:stretch>
            <a:fillRect/>
          </a:stretch>
        </p:blipFill>
        <p:spPr bwMode="auto">
          <a:xfrm>
            <a:off x="6753225" y="2286000"/>
            <a:ext cx="2390775" cy="2767013"/>
          </a:xfrm>
          <a:prstGeom prst="rect">
            <a:avLst/>
          </a:prstGeom>
          <a:noFill/>
          <a:ln w="9525">
            <a:noFill/>
            <a:miter lim="800000"/>
            <a:headEnd/>
            <a:tailEnd/>
          </a:ln>
        </p:spPr>
      </p:pic>
      <p:cxnSp>
        <p:nvCxnSpPr>
          <p:cNvPr id="8" name="Straight Arrow Connector 7"/>
          <p:cNvCxnSpPr/>
          <p:nvPr/>
        </p:nvCxnSpPr>
        <p:spPr>
          <a:xfrm rot="16200000" flipH="1">
            <a:off x="2171700" y="4152900"/>
            <a:ext cx="12954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61447" name="Picture 12" descr="kodim08-222.png"/>
          <p:cNvPicPr>
            <a:picLocks noChangeAspect="1"/>
          </p:cNvPicPr>
          <p:nvPr/>
        </p:nvPicPr>
        <p:blipFill>
          <a:blip r:embed="rId5"/>
          <a:stretch>
            <a:fillRect/>
          </a:stretch>
        </p:blipFill>
        <p:spPr bwMode="auto">
          <a:xfrm>
            <a:off x="3352800" y="3733800"/>
            <a:ext cx="2286000" cy="2809875"/>
          </a:xfrm>
          <a:prstGeom prst="rect">
            <a:avLst/>
          </a:prstGeom>
          <a:noFill/>
          <a:ln w="9525">
            <a:noFill/>
            <a:miter lim="800000"/>
            <a:headEnd/>
            <a:tailEnd/>
          </a:ln>
        </p:spPr>
      </p:pic>
      <p:cxnSp>
        <p:nvCxnSpPr>
          <p:cNvPr id="16" name="Straight Arrow Connector 15"/>
          <p:cNvCxnSpPr/>
          <p:nvPr/>
        </p:nvCxnSpPr>
        <p:spPr>
          <a:xfrm rot="5400000" flipH="1" flipV="1">
            <a:off x="2171700" y="2476500"/>
            <a:ext cx="12192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6200000">
            <a:off x="5600700" y="4076700"/>
            <a:ext cx="12954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flipH="1">
            <a:off x="5600700" y="2400300"/>
            <a:ext cx="1295400" cy="76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6110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i,j] = \sum_{u=-k}^{k} \sum_{v=-k}^{k} H[u,v] F[i+u,j+v]&#10;\]&#10;\end{document}&#10;"/>
  <p:tag name="EXTERNALNAME" val="Edittex"/>
  <p:tag name="BLEND" val="False"/>
  <p:tag name="TRANSPARENT" val="False"/>
  <p:tag name="KEEPFILES" val="False"/>
  <p:tag name="DEBUGPAUSE" val="False"/>
  <p:tag name="RESOLUTION" val="300"/>
  <p:tag name="BITMAPFORMAT" val="bmpmono"/>
  <p:tag name="DEBUGINTERACTIVE" val="True"/>
  <p:tag name="ORIGWIDTH" val="1473.25"/>
  <p:tag name="PICTUREFILESIZE" val="50190"/>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G = H \otimes F&#10;\]&#10;\end{document}&#10;"/>
  <p:tag name="EXTERNALNAME" val="Edittex"/>
  <p:tag name="BLEND" val="False"/>
  <p:tag name="TRANSPARENT" val="False"/>
  <p:tag name="BITMAPFORMAT" val="bmpmono"/>
  <p:tag name="DEBUGINTERACTIVE" val="True"/>
  <p:tag name="ORIGWIDTH" val="405"/>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19256</TotalTime>
  <Words>1670</Words>
  <Application>Microsoft Macintosh PowerPoint</Application>
  <PresentationFormat>On-screen Show (4:3)</PresentationFormat>
  <Paragraphs>366</Paragraphs>
  <Slides>73</Slides>
  <Notes>5</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73</vt:i4>
      </vt:variant>
    </vt:vector>
  </HeadingPairs>
  <TitlesOfParts>
    <vt:vector size="77" baseType="lpstr">
      <vt:lpstr>Office Theme</vt:lpstr>
      <vt:lpstr>3_Office Theme</vt:lpstr>
      <vt:lpstr>1_Office Theme</vt:lpstr>
      <vt:lpstr>Equation</vt:lpstr>
      <vt:lpstr>Frequency space  CS B657 Spring 2017</vt:lpstr>
      <vt:lpstr>Linear filtering</vt:lpstr>
      <vt:lpstr>Convolution</vt:lpstr>
      <vt:lpstr>Fill in the blanks!</vt:lpstr>
      <vt:lpstr>Efficient convolution</vt:lpstr>
      <vt:lpstr>Speeding up convolution</vt:lpstr>
      <vt:lpstr>Speeding up convolution</vt:lpstr>
      <vt:lpstr>PowerPoint Presentation</vt:lpstr>
      <vt:lpstr>PowerPoint Presentation</vt:lpstr>
      <vt:lpstr>Fast Gaussian filtering</vt:lpstr>
      <vt:lpstr>Good approximation to Gaussian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Jean Baptiste Joseph Fourier (1768-1830)</vt:lpstr>
      <vt:lpstr>Sums of sines</vt:lpstr>
      <vt:lpstr>Example</vt:lpstr>
      <vt:lpstr>PowerPoint Presentation</vt:lpstr>
      <vt:lpstr>PowerPoint Presentation</vt:lpstr>
      <vt:lpstr>PowerPoint Presentation</vt:lpstr>
      <vt:lpstr>PowerPoint Presentation</vt:lpstr>
      <vt:lpstr>PowerPoint Presentation</vt:lpstr>
      <vt:lpstr>Example</vt:lpstr>
      <vt:lpstr>We can characterize a function based on its frequency spectrum – the amplitudes and frequencies that went into it. </vt:lpstr>
      <vt:lpstr>We can characterize a function based on its frequency spectrum – the amplitudes and frequencies that went into it. </vt:lpstr>
      <vt:lpstr>We can characterize a function based on its frequency spectrum – the amplitudes and frequencies that went into it. </vt:lpstr>
      <vt:lpstr>PowerPoint Presentation</vt:lpstr>
      <vt:lpstr>PowerPoint Presentation</vt:lpstr>
      <vt:lpstr>PowerPoint Presentation</vt:lpstr>
      <vt:lpstr>Example: Music</vt:lpstr>
      <vt:lpstr>Fourier analysis in images</vt:lpstr>
      <vt:lpstr>Fourier analysis in images</vt:lpstr>
      <vt:lpstr>Fourier analysis in images</vt:lpstr>
      <vt:lpstr>Signals can be composed</vt:lpstr>
      <vt:lpstr>PowerPoint Presentation</vt:lpstr>
      <vt:lpstr>PowerPoint Presentation</vt:lpstr>
      <vt:lpstr>Fourier Transform</vt:lpstr>
      <vt:lpstr>The Convolution Theorem</vt:lpstr>
      <vt:lpstr>Properties of Fourier Transforms</vt:lpstr>
      <vt:lpstr>Filtering in spatial domain</vt:lpstr>
      <vt:lpstr>Filtering in spatial domain</vt:lpstr>
      <vt:lpstr>Filtering in frequency domain</vt:lpstr>
      <vt:lpstr>PowerPoint Presentation</vt:lpstr>
      <vt:lpstr>PowerPoint Presentation</vt:lpstr>
      <vt:lpstr>PowerPoint Presentation</vt:lpstr>
      <vt:lpstr>PowerPoint Presentation</vt:lpstr>
      <vt:lpstr>Image Scaling</vt:lpstr>
      <vt:lpstr>PowerPoint Presentation</vt:lpstr>
      <vt:lpstr>Image sub-sampling</vt:lpstr>
      <vt:lpstr>Image sub-sampling</vt:lpstr>
      <vt:lpstr>Image sub-sampling</vt:lpstr>
      <vt:lpstr>Even worse for synthetic images</vt:lpstr>
      <vt:lpstr>Aliasing in video</vt:lpstr>
      <vt:lpstr>Wagon wheel effect</vt:lpstr>
      <vt:lpstr>Aliasing problem</vt:lpstr>
      <vt:lpstr>Aliasing problem</vt:lpstr>
      <vt:lpstr>Nyquist-Shannon Sampling Theorem</vt:lpstr>
      <vt:lpstr>PowerPoint Presentation</vt:lpstr>
      <vt:lpstr>Anti-aliasing</vt:lpstr>
      <vt:lpstr>Gaussian pre-filtering</vt:lpstr>
      <vt:lpstr>Subsampling with Gaussian pre-filtering</vt:lpstr>
      <vt:lpstr>Compare with...</vt:lpstr>
      <vt:lpstr>Gaussian pre-filtering</vt:lpstr>
      <vt:lpstr>PowerPoint Presentation</vt:lpstr>
      <vt:lpstr>PowerPoint Presentation</vt:lpstr>
      <vt:lpstr>Clues from Human Perception</vt:lpstr>
      <vt:lpstr>Hybrid Image in FFT</vt:lpstr>
      <vt:lpstr>PowerPoint Presentation</vt:lpstr>
      <vt:lpstr>Things to Remember</vt:lpstr>
    </vt:vector>
  </TitlesOfParts>
  <Company>Cornell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CSCI B657: Computer vision</dc:title>
  <dc:creator>David Crandall</dc:creator>
  <cp:lastModifiedBy>David Crandall</cp:lastModifiedBy>
  <cp:revision>110</cp:revision>
  <dcterms:created xsi:type="dcterms:W3CDTF">2012-01-09T04:00:29Z</dcterms:created>
  <dcterms:modified xsi:type="dcterms:W3CDTF">2017-01-19T19:25:28Z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10471202</vt:lpwstr>
  </property>
  <property fmtid="{D5CDD505-2E9C-101B-9397-08002B2CF9AE}" pid="3" name="NXPowerLiteSettings">
    <vt:lpwstr>A74006B004C800</vt:lpwstr>
  </property>
  <property fmtid="{D5CDD505-2E9C-101B-9397-08002B2CF9AE}" pid="4" name="NXPowerLiteVersion">
    <vt:lpwstr>D6.0.9</vt:lpwstr>
  </property>
</Properties>
</file>